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5143500" cx="9144000"/>
  <p:notesSz cx="6858000" cy="9144000"/>
  <p:embeddedFontLst>
    <p:embeddedFont>
      <p:font typeface="Lato"/>
      <p:regular r:id="rId63"/>
      <p:bold r:id="rId64"/>
      <p:italic r:id="rId65"/>
      <p:boldItalic r:id="rId66"/>
    </p:embeddedFont>
    <p:embeddedFont>
      <p:font typeface="Source Code Pro"/>
      <p:regular r:id="rId67"/>
      <p:bold r:id="rId68"/>
      <p:italic r:id="rId69"/>
      <p:boldItalic r:id="rId70"/>
    </p:embeddedFont>
    <p:embeddedFont>
      <p:font typeface="Helvetica Neue"/>
      <p:regular r:id="rId71"/>
      <p:bold r:id="rId72"/>
      <p:italic r:id="rId73"/>
      <p:boldItalic r:id="rId74"/>
    </p:embeddedFont>
    <p:embeddedFont>
      <p:font typeface="Roboto Mono"/>
      <p:regular r:id="rId75"/>
      <p:bold r:id="rId76"/>
      <p:italic r:id="rId77"/>
      <p:boldItalic r:id="rId78"/>
    </p:embeddedFont>
    <p:embeddedFont>
      <p:font typeface="Oswald"/>
      <p:regular r:id="rId79"/>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7.xml"/><Relationship Id="rId75" Type="http://schemas.openxmlformats.org/officeDocument/2006/relationships/font" Target="fonts/RobotoMono-regular.fntdata"/><Relationship Id="rId30" Type="http://schemas.openxmlformats.org/officeDocument/2006/relationships/slide" Target="slides/slide26.xml"/><Relationship Id="rId74" Type="http://schemas.openxmlformats.org/officeDocument/2006/relationships/font" Target="fonts/HelveticaNeue-boldItalic.fntdata"/><Relationship Id="rId33" Type="http://schemas.openxmlformats.org/officeDocument/2006/relationships/slide" Target="slides/slide29.xml"/><Relationship Id="rId77" Type="http://schemas.openxmlformats.org/officeDocument/2006/relationships/font" Target="fonts/RobotoMono-italic.fntdata"/><Relationship Id="rId32" Type="http://schemas.openxmlformats.org/officeDocument/2006/relationships/slide" Target="slides/slide28.xml"/><Relationship Id="rId76" Type="http://schemas.openxmlformats.org/officeDocument/2006/relationships/font" Target="fonts/RobotoMono-bold.fntdata"/><Relationship Id="rId35" Type="http://schemas.openxmlformats.org/officeDocument/2006/relationships/slide" Target="slides/slide31.xml"/><Relationship Id="rId79" Type="http://schemas.openxmlformats.org/officeDocument/2006/relationships/font" Target="fonts/Oswald-regular.fntdata"/><Relationship Id="rId34" Type="http://schemas.openxmlformats.org/officeDocument/2006/relationships/slide" Target="slides/slide30.xml"/><Relationship Id="rId78" Type="http://schemas.openxmlformats.org/officeDocument/2006/relationships/font" Target="fonts/RobotoMono-boldItalic.fntdata"/><Relationship Id="rId71" Type="http://schemas.openxmlformats.org/officeDocument/2006/relationships/font" Target="fonts/HelveticaNeue-regular.fntdata"/><Relationship Id="rId70" Type="http://schemas.openxmlformats.org/officeDocument/2006/relationships/font" Target="fonts/SourceCodePr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8.xml"/><Relationship Id="rId66" Type="http://schemas.openxmlformats.org/officeDocument/2006/relationships/font" Target="fonts/Lato-boldItalic.fntdata"/><Relationship Id="rId21" Type="http://schemas.openxmlformats.org/officeDocument/2006/relationships/slide" Target="slides/slide17.xml"/><Relationship Id="rId65" Type="http://schemas.openxmlformats.org/officeDocument/2006/relationships/font" Target="fonts/Lato-italic.fntdata"/><Relationship Id="rId24" Type="http://schemas.openxmlformats.org/officeDocument/2006/relationships/slide" Target="slides/slide20.xml"/><Relationship Id="rId68" Type="http://schemas.openxmlformats.org/officeDocument/2006/relationships/font" Target="fonts/SourceCodePro-bold.fntdata"/><Relationship Id="rId23" Type="http://schemas.openxmlformats.org/officeDocument/2006/relationships/slide" Target="slides/slide19.xml"/><Relationship Id="rId67" Type="http://schemas.openxmlformats.org/officeDocument/2006/relationships/font" Target="fonts/SourceCodePr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SourceCodePr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pdp.net/admin/images/uploads/resource_11748.pdf"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b587339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587339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76bf7f5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76bf7f5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perform an AB test, we can either shuffle the data or label.</a:t>
            </a:r>
            <a:endParaRPr/>
          </a:p>
          <a:p>
            <a:pPr indent="-298450" lvl="0" marL="457200" rtl="0" algn="l">
              <a:spcBef>
                <a:spcPts val="0"/>
              </a:spcBef>
              <a:spcAft>
                <a:spcPts val="0"/>
              </a:spcAft>
              <a:buSzPts val="1100"/>
              <a:buChar char="-"/>
            </a:pPr>
            <a:r>
              <a:rPr lang="en"/>
              <a:t>Our null hypothesis states that there is no difference</a:t>
            </a:r>
            <a:endParaRPr/>
          </a:p>
          <a:p>
            <a:pPr indent="-298450" lvl="0" marL="457200" rtl="0" algn="l">
              <a:spcBef>
                <a:spcPts val="0"/>
              </a:spcBef>
              <a:spcAft>
                <a:spcPts val="0"/>
              </a:spcAft>
              <a:buSzPts val="1100"/>
              <a:buChar char="-"/>
            </a:pPr>
            <a:r>
              <a:rPr lang="en"/>
              <a:t>If we are shuffling the labels, we are saying that it doesn’t matter what the labels, so the difference would be the same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2b507b31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507b31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b5770f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5770f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2b59ae4c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59ae4c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in mind that this is only true for two events that are independent of each other Textbook 9.5: “Thus, when there are two conditions – one event must happen, as well as another – the chance is a fraction of a fraction, which is smaller than either of the two component fractions. The more conditions that have to be satisfied, the less likely they are to all be satisfied.”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72d4181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72d4181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on coin toss doesn’t affect another coin toss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b59ae4c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59ae4c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2a2b4e17d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2b4e17d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a2b4e17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2b4e17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2a2b4e17d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2b4e17d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g2a2b4e17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a2b4e17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a2b4e17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2b4e17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c57675c6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c57675c6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b59ae4ce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59ae4ce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2a2b4e17d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2b4e17d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7348416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7348416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b507b316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b507b316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b507b31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507b31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see what’s happening inside the parentheses. There are 5 different ways to get 4 out of 5 syringes being faulty, so we must consider all of these </a:t>
            </a:r>
            <a:r>
              <a:rPr lang="en"/>
              <a:t>possibilities</a:t>
            </a:r>
            <a:r>
              <a:rPr lang="en"/>
              <a:t> under the addition rule. The first syringe is not faulty, the second syringe is not faulty and so 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2a2b4e17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2b4e17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a290f7f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290f7f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2a290f7f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290f7f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https://onlinecourses.science.psu.edu/stat414/node/43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2b507b3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507b3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c57675c6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c57675c6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https://onlinecourses.science.psu.edu/stat414/node/43</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a290f7f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290f7f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https://onlinecourses.science.psu.edu/stat414/node/43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c57675c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c57675c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https://onlinecourses.science.psu.edu/stat414/node/43</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c57675c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c57675c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c57675c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c57675c6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c57675c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57675c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c57675c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57675c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c57675c6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57675c6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a2b4e17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2b4e17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2a2b4e17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2b4e17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2b507b30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507b30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2a2b4e17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2b4e17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89b7e3c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89b7e3c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2a2b4e17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a2b4e17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2a290f7f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290f7f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2a290f7fc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a290f7fc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a2af13b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2af13b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2a2af13bf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2af13bf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2a2af13b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a2af13b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a8c8878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a8c8878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2a2af13bf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2af13bf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2b507b30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507b30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c57675c6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c57675c6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a8c8878b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a8c8878b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a8c8878b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a8c8878b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a8c8878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a8c8878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c57675c6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57675c6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c57675c6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c57675c6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 sourced: </a:t>
            </a:r>
            <a:r>
              <a:rPr lang="en" u="sng">
                <a:solidFill>
                  <a:schemeClr val="hlink"/>
                </a:solidFill>
                <a:hlinkClick r:id="rId2"/>
              </a:rPr>
              <a:t>http://rpdp.net/admin/images/uploads/resource_11748.pdf</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c57675c6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c57675c6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c57675c6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c57675c6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Tutoring worksheet 13, fa19</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c57675c6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c57675c6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2bf033d52d_7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bf033d52d_7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2b587339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587339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2bf033d52d_7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f033d52d_7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89c69756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89c69756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971800" y="1657350"/>
            <a:ext cx="5586300" cy="878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i="0" sz="3600" u="none" cap="none" strike="noStrike">
                <a:latin typeface="Arial"/>
                <a:ea typeface="Arial"/>
                <a:cs typeface="Arial"/>
                <a:sym typeface="Arial"/>
              </a:defRPr>
            </a:lvl1pPr>
            <a:lvl2pPr lvl="1"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10" name="Google Shape;10;p2"/>
          <p:cNvSpPr txBox="1"/>
          <p:nvPr>
            <p:ph idx="1" type="subTitle"/>
          </p:nvPr>
        </p:nvSpPr>
        <p:spPr>
          <a:xfrm>
            <a:off x="2971800" y="2571750"/>
            <a:ext cx="5586300" cy="5142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cxnSp>
        <p:nvCxnSpPr>
          <p:cNvPr id="11" name="Google Shape;11;p2"/>
          <p:cNvCxnSpPr/>
          <p:nvPr/>
        </p:nvCxnSpPr>
        <p:spPr>
          <a:xfrm flipH="1" rot="10800000">
            <a:off x="2940417" y="2536424"/>
            <a:ext cx="5594100" cy="300"/>
          </a:xfrm>
          <a:prstGeom prst="straightConnector1">
            <a:avLst/>
          </a:prstGeom>
          <a:noFill/>
          <a:ln cap="flat" cmpd="sng" w="9525">
            <a:solidFill>
              <a:srgbClr val="CCCCCC"/>
            </a:solidFill>
            <a:prstDash val="solid"/>
            <a:round/>
            <a:headEnd len="med" w="med" type="none"/>
            <a:tailEnd len="med" w="med" type="none"/>
          </a:ln>
        </p:spPr>
      </p:cxnSp>
      <p:sp>
        <p:nvSpPr>
          <p:cNvPr id="12" name="Google Shape;12;p2"/>
          <p:cNvSpPr txBox="1"/>
          <p:nvPr/>
        </p:nvSpPr>
        <p:spPr>
          <a:xfrm>
            <a:off x="1335524" y="2088768"/>
            <a:ext cx="1474500" cy="10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03262"/>
                </a:solidFill>
              </a:rPr>
              <a:t>D</a:t>
            </a:r>
            <a:r>
              <a:rPr b="1" lang="en" sz="2000">
                <a:solidFill>
                  <a:srgbClr val="003262"/>
                </a:solidFill>
              </a:rPr>
              <a:t>ATA</a:t>
            </a:r>
            <a:r>
              <a:rPr b="1" lang="en" sz="2800">
                <a:solidFill>
                  <a:srgbClr val="003262"/>
                </a:solidFill>
              </a:rPr>
              <a:t> 8</a:t>
            </a:r>
            <a:endParaRPr b="1" sz="2800">
              <a:solidFill>
                <a:srgbClr val="003262"/>
              </a:solidFill>
            </a:endParaRPr>
          </a:p>
          <a:p>
            <a:pPr indent="0" lvl="0" marL="0" rtl="0" algn="l">
              <a:spcBef>
                <a:spcPts val="0"/>
              </a:spcBef>
              <a:spcAft>
                <a:spcPts val="0"/>
              </a:spcAft>
              <a:buNone/>
            </a:pPr>
            <a:r>
              <a:rPr b="1" lang="en">
                <a:solidFill>
                  <a:srgbClr val="C4820E"/>
                </a:solidFill>
              </a:rPr>
              <a:t>Spring 2020</a:t>
            </a:r>
            <a:endParaRPr b="1">
              <a:solidFill>
                <a:srgbClr val="C4820E"/>
              </a:solidFill>
            </a:endParaRPr>
          </a:p>
          <a:p>
            <a:pPr indent="0" lvl="0" marL="0" rtl="0" algn="l">
              <a:spcBef>
                <a:spcPts val="0"/>
              </a:spcBef>
              <a:spcAft>
                <a:spcPts val="0"/>
              </a:spcAft>
              <a:buNone/>
            </a:pPr>
            <a:r>
              <a:rPr b="1" lang="en">
                <a:solidFill>
                  <a:srgbClr val="C4820E"/>
                </a:solidFill>
              </a:rPr>
              <a:t>	</a:t>
            </a:r>
            <a:endParaRPr b="1">
              <a:solidFill>
                <a:srgbClr val="C4820E"/>
              </a:solidFill>
            </a:endParaRPr>
          </a:p>
        </p:txBody>
      </p:sp>
      <p:pic>
        <p:nvPicPr>
          <p:cNvPr id="13" name="Google Shape;13;p2"/>
          <p:cNvPicPr preferRelativeResize="0"/>
          <p:nvPr/>
        </p:nvPicPr>
        <p:blipFill>
          <a:blip r:embed="rId2">
            <a:alphaModFix/>
          </a:blip>
          <a:stretch>
            <a:fillRect/>
          </a:stretch>
        </p:blipFill>
        <p:spPr>
          <a:xfrm>
            <a:off x="557124" y="2237985"/>
            <a:ext cx="726225" cy="5809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205978"/>
            <a:ext cx="6705600" cy="6759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latin typeface="Arial"/>
                <a:ea typeface="Arial"/>
                <a:cs typeface="Arial"/>
                <a:sym typeface="Arial"/>
              </a:defRPr>
            </a:lvl1pPr>
            <a:lvl2pPr lvl="1" rtl="0" algn="l">
              <a:spcBef>
                <a:spcPts val="0"/>
              </a:spcBef>
              <a:spcAft>
                <a:spcPts val="0"/>
              </a:spcAft>
              <a:buSzPts val="3600"/>
              <a:buFont typeface="Arial"/>
              <a:buNone/>
              <a:defRPr b="1" sz="3600">
                <a:solidFill>
                  <a:schemeClr val="dk2"/>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2"/>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2"/>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2"/>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2"/>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2"/>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2"/>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2"/>
                </a:solidFill>
                <a:latin typeface="Arial"/>
                <a:ea typeface="Arial"/>
                <a:cs typeface="Arial"/>
                <a:sym typeface="Arial"/>
              </a:defRPr>
            </a:lvl9pPr>
          </a:lstStyle>
          <a:p/>
        </p:txBody>
      </p:sp>
      <p:cxnSp>
        <p:nvCxnSpPr>
          <p:cNvPr id="16" name="Google Shape;16;p3"/>
          <p:cNvCxnSpPr/>
          <p:nvPr/>
        </p:nvCxnSpPr>
        <p:spPr>
          <a:xfrm>
            <a:off x="457200" y="881840"/>
            <a:ext cx="8229600" cy="0"/>
          </a:xfrm>
          <a:prstGeom prst="straightConnector1">
            <a:avLst/>
          </a:prstGeom>
          <a:noFill/>
          <a:ln cap="flat" cmpd="sng" w="9525">
            <a:solidFill>
              <a:srgbClr val="CCCCCC"/>
            </a:solidFill>
            <a:prstDash val="solid"/>
            <a:round/>
            <a:headEnd len="med" w="med" type="none"/>
            <a:tailEnd len="med" w="med" type="none"/>
          </a:ln>
        </p:spPr>
      </p:cxnSp>
      <p:cxnSp>
        <p:nvCxnSpPr>
          <p:cNvPr id="17" name="Google Shape;17;p3"/>
          <p:cNvCxnSpPr/>
          <p:nvPr/>
        </p:nvCxnSpPr>
        <p:spPr>
          <a:xfrm>
            <a:off x="457200" y="4743450"/>
            <a:ext cx="8229600" cy="0"/>
          </a:xfrm>
          <a:prstGeom prst="straightConnector1">
            <a:avLst/>
          </a:prstGeom>
          <a:noFill/>
          <a:ln cap="flat" cmpd="sng" w="9525">
            <a:solidFill>
              <a:srgbClr val="CCCCCC"/>
            </a:solidFill>
            <a:prstDash val="solid"/>
            <a:round/>
            <a:headEnd len="med" w="med" type="none"/>
            <a:tailEnd len="med" w="med" type="none"/>
          </a:ln>
        </p:spPr>
      </p:cxnSp>
      <p:sp>
        <p:nvSpPr>
          <p:cNvPr id="18" name="Google Shape;18;p3"/>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81000" lvl="0" marL="457200" rtl="0">
              <a:spcBef>
                <a:spcPts val="48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978"/>
            <a:ext cx="6705600" cy="6759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latin typeface="Arial"/>
                <a:ea typeface="Arial"/>
                <a:cs typeface="Arial"/>
                <a:sym typeface="Arial"/>
              </a:defRPr>
            </a:lvl1pPr>
            <a:lvl2pPr lvl="1" rtl="0" algn="l">
              <a:spcBef>
                <a:spcPts val="0"/>
              </a:spcBef>
              <a:spcAft>
                <a:spcPts val="0"/>
              </a:spcAft>
              <a:buSzPts val="3600"/>
              <a:buFont typeface="Arial"/>
              <a:buNone/>
              <a:defRPr b="1" sz="3600">
                <a:solidFill>
                  <a:schemeClr val="dk2"/>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2"/>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2"/>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2"/>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2"/>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2"/>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2"/>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2"/>
                </a:solidFill>
                <a:latin typeface="Arial"/>
                <a:ea typeface="Arial"/>
                <a:cs typeface="Arial"/>
                <a:sym typeface="Arial"/>
              </a:defRPr>
            </a:lvl9pPr>
          </a:lstStyle>
          <a:p/>
        </p:txBody>
      </p:sp>
      <p:sp>
        <p:nvSpPr>
          <p:cNvPr id="21" name="Google Shape;21;p4"/>
          <p:cNvSpPr txBox="1"/>
          <p:nvPr>
            <p:ph idx="1" type="body"/>
          </p:nvPr>
        </p:nvSpPr>
        <p:spPr>
          <a:xfrm>
            <a:off x="457200" y="971550"/>
            <a:ext cx="4038600" cy="3623100"/>
          </a:xfrm>
          <a:prstGeom prst="rect">
            <a:avLst/>
          </a:prstGeom>
          <a:noFill/>
          <a:ln>
            <a:noFill/>
          </a:ln>
        </p:spPr>
        <p:txBody>
          <a:bodyPr anchorCtr="0" anchor="t" bIns="91425" lIns="91425" spcFirstLastPara="1" rIns="91425" wrap="square" tIns="91425">
            <a:noAutofit/>
          </a:bodyPr>
          <a:lstStyle>
            <a:lvl1pPr indent="-381000" lvl="0" marL="457200" rtl="0">
              <a:spcBef>
                <a:spcPts val="48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2" name="Google Shape;22;p4"/>
          <p:cNvSpPr txBox="1"/>
          <p:nvPr>
            <p:ph idx="2" type="body"/>
          </p:nvPr>
        </p:nvSpPr>
        <p:spPr>
          <a:xfrm>
            <a:off x="4648200" y="971550"/>
            <a:ext cx="4038600" cy="3623100"/>
          </a:xfrm>
          <a:prstGeom prst="rect">
            <a:avLst/>
          </a:prstGeom>
          <a:noFill/>
          <a:ln>
            <a:noFill/>
          </a:ln>
        </p:spPr>
        <p:txBody>
          <a:bodyPr anchorCtr="0" anchor="t" bIns="91425" lIns="91425" spcFirstLastPara="1" rIns="91425" wrap="square" tIns="91425">
            <a:noAutofit/>
          </a:bodyPr>
          <a:lstStyle>
            <a:lvl1pPr indent="-381000" lvl="0" marL="457200" rtl="0">
              <a:spcBef>
                <a:spcPts val="480"/>
              </a:spcBef>
              <a:spcAft>
                <a:spcPts val="0"/>
              </a:spcAft>
              <a:buSzPts val="2400"/>
              <a:buChar char="●"/>
              <a:defRPr sz="2400"/>
            </a:lvl1pPr>
            <a:lvl2pPr indent="-381000" lvl="1" marL="914400" rtl="0">
              <a:spcBef>
                <a:spcPts val="0"/>
              </a:spcBef>
              <a:spcAft>
                <a:spcPts val="0"/>
              </a:spcAft>
              <a:buSzPts val="2400"/>
              <a:buChar char="○"/>
              <a:defRPr sz="2400">
                <a:solidFill>
                  <a:schemeClr val="dk1"/>
                </a:solidFill>
              </a:defRPr>
            </a:lvl2pPr>
            <a:lvl3pPr indent="-381000" lvl="2" marL="1371600" rtl="0">
              <a:spcBef>
                <a:spcPts val="0"/>
              </a:spcBef>
              <a:spcAft>
                <a:spcPts val="0"/>
              </a:spcAft>
              <a:buSzPts val="2400"/>
              <a:buChar char="■"/>
              <a:defRPr sz="2400">
                <a:solidFill>
                  <a:schemeClr val="dk1"/>
                </a:solidFill>
              </a:defRPr>
            </a:lvl3pPr>
            <a:lvl4pPr indent="-342900" lvl="3" marL="1828800" rtl="0">
              <a:spcBef>
                <a:spcPts val="0"/>
              </a:spcBef>
              <a:spcAft>
                <a:spcPts val="0"/>
              </a:spcAft>
              <a:buSzPts val="1800"/>
              <a:buChar char="●"/>
              <a:defRPr sz="1800">
                <a:solidFill>
                  <a:schemeClr val="dk1"/>
                </a:solidFill>
              </a:defRPr>
            </a:lvl4pPr>
            <a:lvl5pPr indent="-342900" lvl="4" marL="2286000" rtl="0">
              <a:spcBef>
                <a:spcPts val="0"/>
              </a:spcBef>
              <a:spcAft>
                <a:spcPts val="0"/>
              </a:spcAft>
              <a:buSzPts val="1800"/>
              <a:buChar char="○"/>
              <a:defRPr sz="1800">
                <a:solidFill>
                  <a:schemeClr val="dk1"/>
                </a:solidFill>
              </a:defRPr>
            </a:lvl5pPr>
            <a:lvl6pPr indent="-342900" lvl="5" marL="2743200" rtl="0">
              <a:spcBef>
                <a:spcPts val="0"/>
              </a:spcBef>
              <a:spcAft>
                <a:spcPts val="0"/>
              </a:spcAft>
              <a:buSzPts val="1800"/>
              <a:buChar char="■"/>
              <a:defRPr sz="1800">
                <a:solidFill>
                  <a:schemeClr val="dk1"/>
                </a:solidFill>
              </a:defRPr>
            </a:lvl6pPr>
            <a:lvl7pPr indent="-342900" lvl="6" marL="3200400" rtl="0">
              <a:spcBef>
                <a:spcPts val="0"/>
              </a:spcBef>
              <a:spcAft>
                <a:spcPts val="0"/>
              </a:spcAft>
              <a:buSzPts val="1800"/>
              <a:buChar char="●"/>
              <a:defRPr sz="1800">
                <a:solidFill>
                  <a:schemeClr val="dk1"/>
                </a:solidFill>
              </a:defRPr>
            </a:lvl7pPr>
            <a:lvl8pPr indent="-342900" lvl="7" marL="3657600" rtl="0">
              <a:spcBef>
                <a:spcPts val="0"/>
              </a:spcBef>
              <a:spcAft>
                <a:spcPts val="0"/>
              </a:spcAft>
              <a:buSzPts val="1800"/>
              <a:buChar char="○"/>
              <a:defRPr sz="1800">
                <a:solidFill>
                  <a:schemeClr val="dk1"/>
                </a:solidFill>
              </a:defRPr>
            </a:lvl8pPr>
            <a:lvl9pPr indent="-342900" lvl="8" marL="4114800" rtl="0">
              <a:spcBef>
                <a:spcPts val="0"/>
              </a:spcBef>
              <a:spcAft>
                <a:spcPts val="0"/>
              </a:spcAft>
              <a:buSzPts val="1800"/>
              <a:buChar char="■"/>
              <a:defRPr sz="1800"/>
            </a:lvl9pPr>
          </a:lstStyle>
          <a:p/>
        </p:txBody>
      </p:sp>
      <p:cxnSp>
        <p:nvCxnSpPr>
          <p:cNvPr id="23" name="Google Shape;23;p4"/>
          <p:cNvCxnSpPr/>
          <p:nvPr/>
        </p:nvCxnSpPr>
        <p:spPr>
          <a:xfrm>
            <a:off x="457200" y="881840"/>
            <a:ext cx="8229600" cy="0"/>
          </a:xfrm>
          <a:prstGeom prst="straightConnector1">
            <a:avLst/>
          </a:prstGeom>
          <a:noFill/>
          <a:ln cap="flat" cmpd="sng" w="9525">
            <a:solidFill>
              <a:srgbClr val="CCCCCC"/>
            </a:solidFill>
            <a:prstDash val="solid"/>
            <a:round/>
            <a:headEnd len="med" w="med" type="none"/>
            <a:tailEnd len="med" w="med" type="none"/>
          </a:ln>
        </p:spPr>
      </p:cxnSp>
      <p:cxnSp>
        <p:nvCxnSpPr>
          <p:cNvPr id="24" name="Google Shape;24;p4"/>
          <p:cNvCxnSpPr/>
          <p:nvPr/>
        </p:nvCxnSpPr>
        <p:spPr>
          <a:xfrm>
            <a:off x="457200" y="4743450"/>
            <a:ext cx="82296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5"/>
          <p:cNvSpPr txBox="1"/>
          <p:nvPr>
            <p:ph type="title"/>
          </p:nvPr>
        </p:nvSpPr>
        <p:spPr>
          <a:xfrm>
            <a:off x="457200" y="205978"/>
            <a:ext cx="6705600" cy="675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p:txBody>
      </p:sp>
      <p:cxnSp>
        <p:nvCxnSpPr>
          <p:cNvPr id="27" name="Google Shape;27;p5"/>
          <p:cNvCxnSpPr/>
          <p:nvPr/>
        </p:nvCxnSpPr>
        <p:spPr>
          <a:xfrm>
            <a:off x="457200" y="881840"/>
            <a:ext cx="8229600" cy="0"/>
          </a:xfrm>
          <a:prstGeom prst="straightConnector1">
            <a:avLst/>
          </a:prstGeom>
          <a:noFill/>
          <a:ln cap="flat" cmpd="sng" w="9525">
            <a:solidFill>
              <a:srgbClr val="CCCCCC"/>
            </a:solidFill>
            <a:prstDash val="solid"/>
            <a:round/>
            <a:headEnd len="med" w="med" type="none"/>
            <a:tailEnd len="med" w="med" type="none"/>
          </a:ln>
        </p:spPr>
      </p:cxnSp>
      <p:cxnSp>
        <p:nvCxnSpPr>
          <p:cNvPr id="28" name="Google Shape;28;p5"/>
          <p:cNvCxnSpPr/>
          <p:nvPr/>
        </p:nvCxnSpPr>
        <p:spPr>
          <a:xfrm>
            <a:off x="457200" y="4743450"/>
            <a:ext cx="82296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TITLE_ONLY_1">
    <p:spTree>
      <p:nvGrpSpPr>
        <p:cNvPr id="29" name="Shape 29"/>
        <p:cNvGrpSpPr/>
        <p:nvPr/>
      </p:nvGrpSpPr>
      <p:grpSpPr>
        <a:xfrm>
          <a:off x="0" y="0"/>
          <a:ext cx="0" cy="0"/>
          <a:chOff x="0" y="0"/>
          <a:chExt cx="0" cy="0"/>
        </a:xfrm>
      </p:grpSpPr>
      <p:sp>
        <p:nvSpPr>
          <p:cNvPr id="30" name="Google Shape;30;p6"/>
          <p:cNvSpPr txBox="1"/>
          <p:nvPr>
            <p:ph type="title"/>
          </p:nvPr>
        </p:nvSpPr>
        <p:spPr>
          <a:xfrm>
            <a:off x="1219200" y="2233804"/>
            <a:ext cx="6705600" cy="675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solidFill>
                  <a:schemeClr val="dk2"/>
                </a:solidFill>
              </a:defRPr>
            </a:lvl2pPr>
            <a:lvl3pPr lvl="2" rtl="0" algn="ctr">
              <a:spcBef>
                <a:spcPts val="0"/>
              </a:spcBef>
              <a:spcAft>
                <a:spcPts val="0"/>
              </a:spcAft>
              <a:buSzPts val="3600"/>
              <a:buNone/>
              <a:defRPr>
                <a:solidFill>
                  <a:schemeClr val="dk2"/>
                </a:solidFill>
              </a:defRPr>
            </a:lvl3pPr>
            <a:lvl4pPr lvl="3" rtl="0" algn="ctr">
              <a:spcBef>
                <a:spcPts val="0"/>
              </a:spcBef>
              <a:spcAft>
                <a:spcPts val="0"/>
              </a:spcAft>
              <a:buSzPts val="3600"/>
              <a:buNone/>
              <a:defRPr>
                <a:solidFill>
                  <a:schemeClr val="dk2"/>
                </a:solidFill>
              </a:defRPr>
            </a:lvl4pPr>
            <a:lvl5pPr lvl="4" rtl="0" algn="ctr">
              <a:spcBef>
                <a:spcPts val="0"/>
              </a:spcBef>
              <a:spcAft>
                <a:spcPts val="0"/>
              </a:spcAft>
              <a:buSzPts val="3600"/>
              <a:buNone/>
              <a:defRPr>
                <a:solidFill>
                  <a:schemeClr val="dk2"/>
                </a:solidFill>
              </a:defRPr>
            </a:lvl5pPr>
            <a:lvl6pPr lvl="5" rtl="0" algn="ctr">
              <a:spcBef>
                <a:spcPts val="0"/>
              </a:spcBef>
              <a:spcAft>
                <a:spcPts val="0"/>
              </a:spcAft>
              <a:buSzPts val="3600"/>
              <a:buNone/>
              <a:defRPr>
                <a:solidFill>
                  <a:schemeClr val="dk2"/>
                </a:solidFill>
              </a:defRPr>
            </a:lvl6pPr>
            <a:lvl7pPr lvl="6" rtl="0" algn="ctr">
              <a:spcBef>
                <a:spcPts val="0"/>
              </a:spcBef>
              <a:spcAft>
                <a:spcPts val="0"/>
              </a:spcAft>
              <a:buSzPts val="3600"/>
              <a:buNone/>
              <a:defRPr>
                <a:solidFill>
                  <a:schemeClr val="dk2"/>
                </a:solidFill>
              </a:defRPr>
            </a:lvl7pPr>
            <a:lvl8pPr lvl="7" rtl="0" algn="ctr">
              <a:spcBef>
                <a:spcPts val="0"/>
              </a:spcBef>
              <a:spcAft>
                <a:spcPts val="0"/>
              </a:spcAft>
              <a:buSzPts val="3600"/>
              <a:buNone/>
              <a:defRPr>
                <a:solidFill>
                  <a:schemeClr val="dk2"/>
                </a:solidFill>
              </a:defRPr>
            </a:lvl8pPr>
            <a:lvl9pPr lvl="8" rtl="0" algn="ctr">
              <a:spcBef>
                <a:spcPts val="0"/>
              </a:spcBef>
              <a:spcAft>
                <a:spcPts val="0"/>
              </a:spcAft>
              <a:buSzPts val="3600"/>
              <a:buNone/>
              <a:defRPr>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7"/>
          <p:cNvGrpSpPr/>
          <p:nvPr/>
        </p:nvGrpSpPr>
        <p:grpSpPr>
          <a:xfrm>
            <a:off x="830394" y="1191276"/>
            <a:ext cx="745764" cy="45826"/>
            <a:chOff x="4580561" y="2589004"/>
            <a:chExt cx="1064464" cy="25200"/>
          </a:xfrm>
        </p:grpSpPr>
        <p:sp>
          <p:nvSpPr>
            <p:cNvPr id="33" name="Google Shape;33;p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6" name="Google Shape;36;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6705600" cy="6759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3B7EA1"/>
              </a:buClr>
              <a:buSzPts val="3600"/>
              <a:buFont typeface="Arial"/>
              <a:buNone/>
              <a:defRPr b="1" i="0" sz="3600" u="none" cap="none" strike="noStrike">
                <a:solidFill>
                  <a:srgbClr val="3B7EA1"/>
                </a:solidFill>
                <a:latin typeface="Arial"/>
                <a:ea typeface="Arial"/>
                <a:cs typeface="Arial"/>
                <a:sym typeface="Arial"/>
              </a:defRPr>
            </a:lvl1pPr>
            <a:lvl2pPr lvl="1"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2pPr>
            <a:lvl3pPr lvl="2"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3pPr>
            <a:lvl4pPr lvl="3"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4pPr>
            <a:lvl5pPr lvl="4"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5pPr>
            <a:lvl6pPr lvl="5"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6pPr>
            <a:lvl7pPr lvl="6"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7pPr>
            <a:lvl8pPr lvl="7"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8pPr>
            <a:lvl9pPr lvl="8" rtl="0" algn="l">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81000" lvl="0" marL="457200" rtl="0" algn="l">
              <a:spcBef>
                <a:spcPts val="480"/>
              </a:spcBef>
              <a:spcAft>
                <a:spcPts val="0"/>
              </a:spcAft>
              <a:buClr>
                <a:srgbClr val="C4820E"/>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rgbClr val="C4820E"/>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rgbClr val="C4820E"/>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rgbClr val="C4820E"/>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9"/>
          <p:cNvSpPr txBox="1"/>
          <p:nvPr>
            <p:ph type="ctrTitle"/>
          </p:nvPr>
        </p:nvSpPr>
        <p:spPr>
          <a:xfrm>
            <a:off x="2971800" y="1657350"/>
            <a:ext cx="5586300" cy="8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Topical Review 5</a:t>
            </a:r>
            <a:endParaRPr/>
          </a:p>
        </p:txBody>
      </p:sp>
      <p:sp>
        <p:nvSpPr>
          <p:cNvPr id="44" name="Google Shape;44;p9"/>
          <p:cNvSpPr txBox="1"/>
          <p:nvPr>
            <p:ph idx="1" type="subTitle"/>
          </p:nvPr>
        </p:nvSpPr>
        <p:spPr>
          <a:xfrm>
            <a:off x="2971800" y="2571750"/>
            <a:ext cx="55863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Probability, </a:t>
            </a:r>
            <a:r>
              <a:rPr lang="en"/>
              <a:t>Decisions, </a:t>
            </a:r>
            <a:r>
              <a:rPr lang="en"/>
              <a:t>Classification &amp; Classifiers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100" name="Google Shape;100;p18"/>
          <p:cNvSpPr txBox="1"/>
          <p:nvPr>
            <p:ph idx="1" type="body"/>
          </p:nvPr>
        </p:nvSpPr>
        <p:spPr>
          <a:xfrm>
            <a:off x="311700" y="881875"/>
            <a:ext cx="8520600" cy="3830700"/>
          </a:xfrm>
          <a:prstGeom prst="rect">
            <a:avLst/>
          </a:prstGeom>
          <a:ln>
            <a:noFill/>
          </a:ln>
        </p:spPr>
        <p:txBody>
          <a:bodyPr anchorCtr="0" anchor="t" bIns="91425" lIns="91425" spcFirstLastPara="1" rIns="91425" wrap="square" tIns="91425">
            <a:noAutofit/>
          </a:bodyPr>
          <a:lstStyle/>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Describe the specific steps you would take to test this claim.</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(Hint: What kind of test is this? </a:t>
            </a:r>
            <a:r>
              <a:rPr lang="en">
                <a:latin typeface="Helvetica Neue"/>
                <a:ea typeface="Helvetica Neue"/>
                <a:cs typeface="Helvetica Neue"/>
                <a:sym typeface="Helvetica Neue"/>
              </a:rPr>
              <a:t>What test statistic would you use for this test?</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
                                        <p:tgtEl>
                                          <p:spTgt spid="1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1"/>
                                        <p:tgtEl>
                                          <p:spTgt spid="1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106" name="Google Shape;106;p19"/>
          <p:cNvSpPr txBox="1"/>
          <p:nvPr>
            <p:ph idx="1" type="body"/>
          </p:nvPr>
        </p:nvSpPr>
        <p:spPr>
          <a:xfrm>
            <a:off x="311700" y="881875"/>
            <a:ext cx="8520600" cy="3830700"/>
          </a:xfrm>
          <a:prstGeom prst="rect">
            <a:avLst/>
          </a:prstGeom>
          <a:ln>
            <a:noFill/>
          </a:ln>
        </p:spPr>
        <p:txBody>
          <a:bodyPr anchorCtr="0" anchor="t" bIns="91425" lIns="91425" spcFirstLastPara="1" rIns="91425" wrap="square" tIns="91425">
            <a:noAutofit/>
          </a:bodyPr>
          <a:lstStyle/>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Describe the specific steps you would take to test this claim. (Hint: What kind of test is this?)</a:t>
            </a:r>
            <a:endParaRPr>
              <a:latin typeface="Helvetica Neue"/>
              <a:ea typeface="Helvetica Neue"/>
              <a:cs typeface="Helvetica Neue"/>
              <a:sym typeface="Helvetica Neue"/>
            </a:endParaRPr>
          </a:p>
          <a:p>
            <a:pPr indent="-374650" lvl="0" marL="457200" rtl="0" algn="l">
              <a:spcBef>
                <a:spcPts val="0"/>
              </a:spcBef>
              <a:spcAft>
                <a:spcPts val="0"/>
              </a:spcAft>
              <a:buClr>
                <a:srgbClr val="FF0000"/>
              </a:buClr>
              <a:buSzPts val="2300"/>
              <a:buFont typeface="Helvetica Neue"/>
              <a:buChar char="●"/>
            </a:pPr>
            <a:r>
              <a:rPr lang="en" sz="2300" u="sng">
                <a:solidFill>
                  <a:srgbClr val="FF0000"/>
                </a:solidFill>
                <a:latin typeface="Helvetica Neue"/>
                <a:ea typeface="Helvetica Neue"/>
                <a:cs typeface="Helvetica Neue"/>
                <a:sym typeface="Helvetica Neue"/>
              </a:rPr>
              <a:t>Test Type</a:t>
            </a:r>
            <a:r>
              <a:rPr lang="en" sz="2300">
                <a:solidFill>
                  <a:srgbClr val="FF0000"/>
                </a:solidFill>
                <a:latin typeface="Helvetica Neue"/>
                <a:ea typeface="Helvetica Neue"/>
                <a:cs typeface="Helvetica Neue"/>
                <a:sym typeface="Helvetica Neue"/>
              </a:rPr>
              <a:t>: A/B test between the ponds which are either:</a:t>
            </a:r>
            <a:endParaRPr sz="2300">
              <a:solidFill>
                <a:srgbClr val="FF0000"/>
              </a:solidFill>
              <a:latin typeface="Helvetica Neue"/>
              <a:ea typeface="Helvetica Neue"/>
              <a:cs typeface="Helvetica Neue"/>
              <a:sym typeface="Helvetica Neue"/>
            </a:endParaRPr>
          </a:p>
          <a:p>
            <a:pPr indent="-279400" lvl="1" marL="742950" rtl="0" algn="l">
              <a:spcBef>
                <a:spcPts val="0"/>
              </a:spcBef>
              <a:spcAft>
                <a:spcPts val="0"/>
              </a:spcAft>
              <a:buClr>
                <a:srgbClr val="FF0000"/>
              </a:buClr>
              <a:buSzPts val="2300"/>
              <a:buFont typeface="Helvetica Neue"/>
              <a:buChar char="○"/>
            </a:pPr>
            <a:r>
              <a:rPr lang="en" sz="2300">
                <a:solidFill>
                  <a:srgbClr val="FF0000"/>
                </a:solidFill>
                <a:latin typeface="Helvetica Neue"/>
                <a:ea typeface="Helvetica Neue"/>
                <a:cs typeface="Helvetica Neue"/>
                <a:sym typeface="Helvetica Neue"/>
              </a:rPr>
              <a:t>A: downstream of the factory </a:t>
            </a:r>
            <a:endParaRPr sz="2300">
              <a:solidFill>
                <a:srgbClr val="FF0000"/>
              </a:solidFill>
              <a:latin typeface="Helvetica Neue"/>
              <a:ea typeface="Helvetica Neue"/>
              <a:cs typeface="Helvetica Neue"/>
              <a:sym typeface="Helvetica Neue"/>
            </a:endParaRPr>
          </a:p>
          <a:p>
            <a:pPr indent="-279400" lvl="1" marL="742950" rtl="0" algn="l">
              <a:spcBef>
                <a:spcPts val="0"/>
              </a:spcBef>
              <a:spcAft>
                <a:spcPts val="0"/>
              </a:spcAft>
              <a:buClr>
                <a:srgbClr val="FF0000"/>
              </a:buClr>
              <a:buSzPts val="2300"/>
              <a:buFont typeface="Helvetica Neue"/>
              <a:buChar char="○"/>
            </a:pPr>
            <a:r>
              <a:rPr lang="en" sz="2300">
                <a:solidFill>
                  <a:srgbClr val="FF0000"/>
                </a:solidFill>
                <a:latin typeface="Helvetica Neue"/>
                <a:ea typeface="Helvetica Neue"/>
                <a:cs typeface="Helvetica Neue"/>
                <a:sym typeface="Helvetica Neue"/>
              </a:rPr>
              <a:t>B: upstream of the factory</a:t>
            </a:r>
            <a:endParaRPr sz="2300">
              <a:solidFill>
                <a:srgbClr val="FF0000"/>
              </a:solidFill>
              <a:latin typeface="Helvetica Neue"/>
              <a:ea typeface="Helvetica Neue"/>
              <a:cs typeface="Helvetica Neue"/>
              <a:sym typeface="Helvetica Neue"/>
            </a:endParaRPr>
          </a:p>
          <a:p>
            <a:pPr indent="-374650" lvl="0" marL="457200" rtl="0" algn="l">
              <a:spcBef>
                <a:spcPts val="0"/>
              </a:spcBef>
              <a:spcAft>
                <a:spcPts val="0"/>
              </a:spcAft>
              <a:buClr>
                <a:srgbClr val="FF0000"/>
              </a:buClr>
              <a:buSzPts val="2300"/>
              <a:buFont typeface="Helvetica Neue"/>
              <a:buChar char="●"/>
            </a:pPr>
            <a:r>
              <a:rPr lang="en" sz="2300" u="sng">
                <a:solidFill>
                  <a:srgbClr val="FF0000"/>
                </a:solidFill>
                <a:latin typeface="Helvetica Neue"/>
                <a:ea typeface="Helvetica Neue"/>
                <a:cs typeface="Helvetica Neue"/>
                <a:sym typeface="Helvetica Neue"/>
              </a:rPr>
              <a:t>Test statistic</a:t>
            </a:r>
            <a:r>
              <a:rPr lang="en" sz="2300">
                <a:solidFill>
                  <a:srgbClr val="FF0000"/>
                </a:solidFill>
                <a:latin typeface="Helvetica Neue"/>
                <a:ea typeface="Helvetica Neue"/>
                <a:cs typeface="Helvetica Neue"/>
                <a:sym typeface="Helvetica Neue"/>
              </a:rPr>
              <a:t>: Difference in proportions of six-legged frogs in downstream ponds and upstream ponds</a:t>
            </a:r>
            <a:endParaRPr sz="2300">
              <a:solidFill>
                <a:srgbClr val="FF0000"/>
              </a:solidFill>
              <a:latin typeface="Helvetica Neue"/>
              <a:ea typeface="Helvetica Neue"/>
              <a:cs typeface="Helvetica Neue"/>
              <a:sym typeface="Helvetica Neue"/>
            </a:endParaRPr>
          </a:p>
          <a:p>
            <a:pPr indent="-374650" lvl="0" marL="457200" rtl="0" algn="l">
              <a:spcBef>
                <a:spcPts val="0"/>
              </a:spcBef>
              <a:spcAft>
                <a:spcPts val="0"/>
              </a:spcAft>
              <a:buClr>
                <a:srgbClr val="FF0000"/>
              </a:buClr>
              <a:buSzPts val="2300"/>
              <a:buFont typeface="Helvetica Neue"/>
              <a:buChar char="●"/>
            </a:pPr>
            <a:r>
              <a:rPr lang="en" sz="2300">
                <a:solidFill>
                  <a:srgbClr val="FF0000"/>
                </a:solidFill>
                <a:latin typeface="Helvetica Neue"/>
                <a:ea typeface="Helvetica Neue"/>
                <a:cs typeface="Helvetica Neue"/>
                <a:sym typeface="Helvetica Neue"/>
              </a:rPr>
              <a:t>We can then put the data in a table and shuffle the labels (“downstream” vs. “upstream”) to conduct a permutation test. </a:t>
            </a:r>
            <a:endParaRPr sz="23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
                                        <p:tgtEl>
                                          <p:spTgt spid="1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219200" y="2233804"/>
            <a:ext cx="67056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Probability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57200" y="205975"/>
            <a:ext cx="8229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 of Probability</a:t>
            </a:r>
            <a:endParaRPr/>
          </a:p>
        </p:txBody>
      </p:sp>
      <p:sp>
        <p:nvSpPr>
          <p:cNvPr id="117" name="Google Shape;117;p21"/>
          <p:cNvSpPr txBox="1"/>
          <p:nvPr>
            <p:ph idx="1" type="body"/>
          </p:nvPr>
        </p:nvSpPr>
        <p:spPr>
          <a:xfrm>
            <a:off x="457200" y="971550"/>
            <a:ext cx="8229600" cy="955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Takes on the range [0,1] (0% to 100%)</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  </a:t>
            </a:r>
            <a:r>
              <a:rPr lang="en">
                <a:latin typeface="Helvetica Neue"/>
                <a:ea typeface="Helvetica Neue"/>
                <a:cs typeface="Helvetica Neue"/>
                <a:sym typeface="Helvetica Neue"/>
              </a:rPr>
              <a:t>P(event)     =  </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p:txBody>
      </p:sp>
      <p:sp>
        <p:nvSpPr>
          <p:cNvPr id="118" name="Google Shape;118;p21"/>
          <p:cNvSpPr txBox="1"/>
          <p:nvPr/>
        </p:nvSpPr>
        <p:spPr>
          <a:xfrm>
            <a:off x="2707625" y="1622200"/>
            <a:ext cx="5822700" cy="1572300"/>
          </a:xfrm>
          <a:prstGeom prst="rect">
            <a:avLst/>
          </a:prstGeom>
          <a:noFill/>
          <a:ln>
            <a:noFill/>
          </a:ln>
        </p:spPr>
        <p:txBody>
          <a:bodyPr anchorCtr="0" anchor="t" bIns="91425" lIns="91425" spcFirstLastPara="1" rIns="91425" wrap="square" tIns="91425">
            <a:noAutofit/>
          </a:bodyPr>
          <a:lstStyle/>
          <a:p>
            <a:pPr indent="0" lvl="0" marL="0" rtl="0" algn="ctr">
              <a:spcBef>
                <a:spcPts val="480"/>
              </a:spcBef>
              <a:spcAft>
                <a:spcPts val="0"/>
              </a:spcAft>
              <a:buNone/>
            </a:pPr>
            <a:r>
              <a:rPr lang="en" sz="2400">
                <a:solidFill>
                  <a:schemeClr val="dk1"/>
                </a:solidFill>
                <a:latin typeface="Helvetica Neue"/>
                <a:ea typeface="Helvetica Neue"/>
                <a:cs typeface="Helvetica Neue"/>
                <a:sym typeface="Helvetica Neue"/>
              </a:rPr>
              <a:t>Number of outcomes where event occurs</a:t>
            </a:r>
            <a:endParaRPr sz="2400">
              <a:solidFill>
                <a:schemeClr val="dk1"/>
              </a:solidFill>
              <a:latin typeface="Helvetica Neue"/>
              <a:ea typeface="Helvetica Neue"/>
              <a:cs typeface="Helvetica Neue"/>
              <a:sym typeface="Helvetica Neue"/>
            </a:endParaRPr>
          </a:p>
          <a:p>
            <a:pPr indent="0" lvl="0" marL="0" rtl="0" algn="ctr">
              <a:spcBef>
                <a:spcPts val="480"/>
              </a:spcBef>
              <a:spcAft>
                <a:spcPts val="0"/>
              </a:spcAft>
              <a:buNone/>
            </a:pPr>
            <a:r>
              <a:rPr lang="en" sz="2400">
                <a:solidFill>
                  <a:schemeClr val="dk1"/>
                </a:solidFill>
                <a:latin typeface="Helvetica Neue"/>
                <a:ea typeface="Helvetica Neue"/>
                <a:cs typeface="Helvetica Neue"/>
                <a:sym typeface="Helvetica Neue"/>
              </a:rPr>
              <a:t>-----------------------------------------------</a:t>
            </a:r>
            <a:endParaRPr sz="2400">
              <a:solidFill>
                <a:schemeClr val="dk1"/>
              </a:solidFill>
              <a:latin typeface="Helvetica Neue"/>
              <a:ea typeface="Helvetica Neue"/>
              <a:cs typeface="Helvetica Neue"/>
              <a:sym typeface="Helvetica Neue"/>
            </a:endParaRPr>
          </a:p>
          <a:p>
            <a:pPr indent="0" lvl="0" marL="0" rtl="0" algn="ctr">
              <a:spcBef>
                <a:spcPts val="480"/>
              </a:spcBef>
              <a:spcAft>
                <a:spcPts val="0"/>
              </a:spcAft>
              <a:buNone/>
            </a:pPr>
            <a:r>
              <a:rPr lang="en" sz="2400">
                <a:solidFill>
                  <a:schemeClr val="dk1"/>
                </a:solidFill>
                <a:latin typeface="Helvetica Neue"/>
                <a:ea typeface="Helvetica Neue"/>
                <a:cs typeface="Helvetica Neue"/>
                <a:sym typeface="Helvetica Neue"/>
              </a:rPr>
              <a:t> Total number of outcomes</a:t>
            </a:r>
            <a:endParaRPr sz="2400">
              <a:solidFill>
                <a:schemeClr val="dk1"/>
              </a:solidFill>
              <a:latin typeface="Helvetica Neue"/>
              <a:ea typeface="Helvetica Neue"/>
              <a:cs typeface="Helvetica Neue"/>
              <a:sym typeface="Helvetica Neue"/>
            </a:endParaRPr>
          </a:p>
          <a:p>
            <a:pPr indent="0" lvl="0" marL="0" rtl="0" algn="r">
              <a:spcBef>
                <a:spcPts val="48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119" name="Google Shape;119;p21"/>
          <p:cNvSpPr txBox="1"/>
          <p:nvPr/>
        </p:nvSpPr>
        <p:spPr>
          <a:xfrm>
            <a:off x="3635525" y="4086400"/>
            <a:ext cx="4894800" cy="5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Helvetica Neue"/>
                <a:ea typeface="Helvetica Neue"/>
                <a:cs typeface="Helvetica Neue"/>
                <a:sym typeface="Helvetica Neue"/>
              </a:rPr>
              <a:t>*Provided all outcomes are equally likely*</a:t>
            </a:r>
            <a:endParaRPr sz="2000">
              <a:latin typeface="Helvetica Neue"/>
              <a:ea typeface="Helvetica Neue"/>
              <a:cs typeface="Helvetica Neue"/>
              <a:sym typeface="Helvetica Neue"/>
            </a:endParaRPr>
          </a:p>
        </p:txBody>
      </p:sp>
      <p:pic>
        <p:nvPicPr>
          <p:cNvPr id="120" name="Google Shape;120;p21"/>
          <p:cNvPicPr preferRelativeResize="0"/>
          <p:nvPr/>
        </p:nvPicPr>
        <p:blipFill>
          <a:blip r:embed="rId3">
            <a:alphaModFix/>
          </a:blip>
          <a:stretch>
            <a:fillRect/>
          </a:stretch>
        </p:blipFill>
        <p:spPr>
          <a:xfrm>
            <a:off x="457200" y="2472211"/>
            <a:ext cx="3178325" cy="21965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57200" y="205975"/>
            <a:ext cx="82092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Multiplication Rule</a:t>
            </a:r>
            <a:endParaRPr/>
          </a:p>
        </p:txBody>
      </p:sp>
      <p:sp>
        <p:nvSpPr>
          <p:cNvPr id="126" name="Google Shape;126;p22"/>
          <p:cNvSpPr txBox="1"/>
          <p:nvPr>
            <p:ph idx="1" type="body"/>
          </p:nvPr>
        </p:nvSpPr>
        <p:spPr>
          <a:xfrm>
            <a:off x="301500" y="881875"/>
            <a:ext cx="8520600" cy="3539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When two events must both happen </a:t>
            </a:r>
            <a:r>
              <a:rPr lang="en">
                <a:latin typeface="Helvetica Neue"/>
                <a:ea typeface="Helvetica Neue"/>
                <a:cs typeface="Helvetica Neue"/>
                <a:sym typeface="Helvetica Neue"/>
              </a:rPr>
              <a:t>(but they don’t affect the chance of each other happening)</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P(both A &amp; B happen) = P(A happens) x P(B happens)</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3 heads?</a:t>
            </a:r>
            <a:endParaRPr>
              <a:solidFill>
                <a:srgbClr val="FF000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Multiplication Rule</a:t>
            </a:r>
            <a:endParaRPr/>
          </a:p>
        </p:txBody>
      </p:sp>
      <p:sp>
        <p:nvSpPr>
          <p:cNvPr id="132" name="Google Shape;132;p23"/>
          <p:cNvSpPr txBox="1"/>
          <p:nvPr>
            <p:ph idx="1" type="body"/>
          </p:nvPr>
        </p:nvSpPr>
        <p:spPr>
          <a:xfrm>
            <a:off x="301500" y="881875"/>
            <a:ext cx="8520600" cy="3885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When two events must both happen (but they don’t affect the chance of each other happening)</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P(both A &amp; B happen) = P(A happens) x P(B happens)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3 heads?</a:t>
            </a:r>
            <a:endParaRPr>
              <a:latin typeface="Helvetica Neue"/>
              <a:ea typeface="Helvetica Neue"/>
              <a:cs typeface="Helvetica Neue"/>
              <a:sym typeface="Helvetica Neue"/>
            </a:endParaRPr>
          </a:p>
          <a:p>
            <a:pPr indent="0" lvl="0" marL="0" rtl="0" algn="l">
              <a:spcBef>
                <a:spcPts val="480"/>
              </a:spcBef>
              <a:spcAft>
                <a:spcPts val="0"/>
              </a:spcAft>
              <a:buNone/>
            </a:pPr>
            <a:r>
              <a:t/>
            </a:r>
            <a:endParaRPr sz="1200">
              <a:latin typeface="Helvetica Neue"/>
              <a:ea typeface="Helvetica Neue"/>
              <a:cs typeface="Helvetica Neue"/>
              <a:sym typeface="Helvetica Neue"/>
            </a:endParaRPr>
          </a:p>
          <a:p>
            <a:pPr indent="0" lvl="0" marL="0" rtl="0" algn="l">
              <a:spcBef>
                <a:spcPts val="480"/>
              </a:spcBef>
              <a:spcAft>
                <a:spcPts val="0"/>
              </a:spcAft>
              <a:buNone/>
            </a:pPr>
            <a:r>
              <a:rPr lang="en">
                <a:solidFill>
                  <a:srgbClr val="FF0000"/>
                </a:solidFill>
                <a:latin typeface="Helvetica Neue"/>
                <a:ea typeface="Helvetica Neue"/>
                <a:cs typeface="Helvetica Neue"/>
                <a:sym typeface="Helvetica Neue"/>
              </a:rPr>
              <a:t>P(3 Heads) = P(H) * P(H) * P(H) = (½) * (½) * (½)</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Addition Rule</a:t>
            </a:r>
            <a:endParaRPr/>
          </a:p>
        </p:txBody>
      </p:sp>
      <p:sp>
        <p:nvSpPr>
          <p:cNvPr id="138" name="Google Shape;138;p24"/>
          <p:cNvSpPr txBox="1"/>
          <p:nvPr>
            <p:ph idx="1" type="body"/>
          </p:nvPr>
        </p:nvSpPr>
        <p:spPr>
          <a:xfrm>
            <a:off x="311700" y="881875"/>
            <a:ext cx="8520600" cy="3539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When an event can happen in more than one way:</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solidFill>
                  <a:schemeClr val="dk1"/>
                </a:solidFill>
                <a:latin typeface="Helvetica Neue"/>
                <a:ea typeface="Helvetica Neue"/>
                <a:cs typeface="Helvetica Neue"/>
                <a:sym typeface="Helvetica Neue"/>
              </a:rPr>
              <a:t>P(event) = P(first way) + P(second way) + … </a:t>
            </a:r>
            <a:endParaRPr>
              <a:solidFill>
                <a:schemeClr val="dk1"/>
              </a:solidFill>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exactly 1 Head?</a:t>
            </a:r>
            <a:endParaRPr>
              <a:latin typeface="Helvetica Neue"/>
              <a:ea typeface="Helvetica Neue"/>
              <a:cs typeface="Helvetica Neue"/>
              <a:sym typeface="Helvetica Neue"/>
            </a:endParaRPr>
          </a:p>
          <a:p>
            <a:pPr indent="0" lvl="0" marL="0" rtl="0" algn="l">
              <a:spcBef>
                <a:spcPts val="480"/>
              </a:spcBef>
              <a:spcAft>
                <a:spcPts val="0"/>
              </a:spcAft>
              <a:buNone/>
            </a:pPr>
            <a:r>
              <a:t/>
            </a:r>
            <a:endParaRPr>
              <a:solidFill>
                <a:srgbClr val="FF0000"/>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Addition Rule</a:t>
            </a:r>
            <a:endParaRPr/>
          </a:p>
        </p:txBody>
      </p:sp>
      <p:sp>
        <p:nvSpPr>
          <p:cNvPr id="144" name="Google Shape;144;p25"/>
          <p:cNvSpPr txBox="1"/>
          <p:nvPr>
            <p:ph idx="1" type="body"/>
          </p:nvPr>
        </p:nvSpPr>
        <p:spPr>
          <a:xfrm>
            <a:off x="311700" y="881875"/>
            <a:ext cx="8520600" cy="3539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When an event can happen in more than one way:</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P(event) = P(first way) + P(second way) + …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exactly 1 Head?</a:t>
            </a:r>
            <a:endParaRPr>
              <a:latin typeface="Helvetica Neue"/>
              <a:ea typeface="Helvetica Neue"/>
              <a:cs typeface="Helvetica Neue"/>
              <a:sym typeface="Helvetica Neue"/>
            </a:endParaRPr>
          </a:p>
          <a:p>
            <a:pPr indent="0" lvl="0" marL="0" rtl="0" algn="l">
              <a:spcBef>
                <a:spcPts val="480"/>
              </a:spcBef>
              <a:spcAft>
                <a:spcPts val="0"/>
              </a:spcAft>
              <a:buNone/>
            </a:pPr>
            <a:r>
              <a:rPr lang="en">
                <a:solidFill>
                  <a:srgbClr val="FF0000"/>
                </a:solidFill>
                <a:latin typeface="Helvetica Neue"/>
                <a:ea typeface="Helvetica Neue"/>
                <a:cs typeface="Helvetica Neue"/>
                <a:sym typeface="Helvetica Neue"/>
              </a:rPr>
              <a:t>P(exactly 1 Head) = P(HTT) + P(THT) + P(TTH) </a:t>
            </a:r>
            <a:endParaRPr>
              <a:solidFill>
                <a:srgbClr val="FF0000"/>
              </a:solidFill>
              <a:latin typeface="Helvetica Neue"/>
              <a:ea typeface="Helvetica Neue"/>
              <a:cs typeface="Helvetica Neue"/>
              <a:sym typeface="Helvetica Neue"/>
            </a:endParaRPr>
          </a:p>
          <a:p>
            <a:pPr indent="0" lvl="0" marL="2286000" rtl="0" algn="l">
              <a:spcBef>
                <a:spcPts val="480"/>
              </a:spcBef>
              <a:spcAft>
                <a:spcPts val="0"/>
              </a:spcAft>
              <a:buNone/>
            </a:pPr>
            <a:r>
              <a:rPr lang="en">
                <a:solidFill>
                  <a:srgbClr val="FF0000"/>
                </a:solidFill>
                <a:latin typeface="Helvetica Neue"/>
                <a:ea typeface="Helvetica Neue"/>
                <a:cs typeface="Helvetica Neue"/>
                <a:sym typeface="Helvetica Neue"/>
              </a:rPr>
              <a:t>  = </a:t>
            </a:r>
            <a:r>
              <a:rPr lang="en">
                <a:solidFill>
                  <a:srgbClr val="FF0000"/>
                </a:solidFill>
                <a:latin typeface="Helvetica Neue"/>
                <a:ea typeface="Helvetica Neue"/>
                <a:cs typeface="Helvetica Neue"/>
                <a:sym typeface="Helvetica Neue"/>
              </a:rPr>
              <a:t>(½)(½)(½) + (½)(½)(½) + (½)(½)(½)</a:t>
            </a:r>
            <a:endParaRPr>
              <a:solidFill>
                <a:srgbClr val="FF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457200" y="205975"/>
            <a:ext cx="8520600" cy="68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 vs. Without Replacement</a:t>
            </a:r>
            <a:endParaRPr/>
          </a:p>
        </p:txBody>
      </p:sp>
      <p:sp>
        <p:nvSpPr>
          <p:cNvPr id="150" name="Google Shape;150;p26"/>
          <p:cNvSpPr txBox="1"/>
          <p:nvPr>
            <p:ph idx="1" type="body"/>
          </p:nvPr>
        </p:nvSpPr>
        <p:spPr>
          <a:xfrm>
            <a:off x="311700" y="1545025"/>
            <a:ext cx="8520600" cy="3353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When we sample </a:t>
            </a:r>
            <a:r>
              <a:rPr i="1" lang="en">
                <a:latin typeface="Helvetica Neue"/>
                <a:ea typeface="Helvetica Neue"/>
                <a:cs typeface="Helvetica Neue"/>
                <a:sym typeface="Helvetica Neue"/>
              </a:rPr>
              <a:t>with replacement</a:t>
            </a:r>
            <a:r>
              <a:rPr lang="en">
                <a:latin typeface="Helvetica Neue"/>
                <a:ea typeface="Helvetica Neue"/>
                <a:cs typeface="Helvetica Neue"/>
                <a:sym typeface="Helvetica Neue"/>
              </a:rPr>
              <a:t>, one event does not affect another (independence).</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When we sample </a:t>
            </a:r>
            <a:r>
              <a:rPr i="1" lang="en">
                <a:latin typeface="Helvetica Neue"/>
                <a:ea typeface="Helvetica Neue"/>
                <a:cs typeface="Helvetica Neue"/>
                <a:sym typeface="Helvetica Neue"/>
              </a:rPr>
              <a:t>without replacement</a:t>
            </a:r>
            <a:r>
              <a:rPr lang="en">
                <a:latin typeface="Helvetica Neue"/>
                <a:ea typeface="Helvetica Neue"/>
                <a:cs typeface="Helvetica Neue"/>
                <a:sym typeface="Helvetica Neue"/>
              </a:rPr>
              <a:t>, one event can affect another (dependence).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idx="1" type="body"/>
          </p:nvPr>
        </p:nvSpPr>
        <p:spPr>
          <a:xfrm>
            <a:off x="311700" y="1545025"/>
            <a:ext cx="8520600" cy="3353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Example: We have 4 blue marbles and 5 red marbles.</a:t>
            </a:r>
            <a:endParaRPr>
              <a:latin typeface="Helvetica Neue"/>
              <a:ea typeface="Helvetica Neue"/>
              <a:cs typeface="Helvetica Neue"/>
              <a:sym typeface="Helvetica Neue"/>
            </a:endParaRPr>
          </a:p>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What is the probability that if I draw two marbles </a:t>
            </a:r>
            <a:r>
              <a:rPr lang="en">
                <a:latin typeface="Helvetica Neue"/>
                <a:ea typeface="Helvetica Neue"/>
                <a:cs typeface="Helvetica Neue"/>
                <a:sym typeface="Helvetica Neue"/>
              </a:rPr>
              <a:t>with replacement</a:t>
            </a:r>
            <a:r>
              <a:rPr lang="en">
                <a:latin typeface="Helvetica Neue"/>
                <a:ea typeface="Helvetica Neue"/>
                <a:cs typeface="Helvetica Neue"/>
                <a:sym typeface="Helvetica Neue"/>
              </a:rPr>
              <a:t> I get one red marble and </a:t>
            </a:r>
            <a:r>
              <a:rPr i="1" lang="en">
                <a:latin typeface="Helvetica Neue"/>
                <a:ea typeface="Helvetica Neue"/>
                <a:cs typeface="Helvetica Neue"/>
                <a:sym typeface="Helvetica Neue"/>
              </a:rPr>
              <a:t>then</a:t>
            </a:r>
            <a:r>
              <a:rPr lang="en">
                <a:latin typeface="Helvetica Neue"/>
                <a:ea typeface="Helvetica Neue"/>
                <a:cs typeface="Helvetica Neue"/>
                <a:sym typeface="Helvetica Neue"/>
              </a:rPr>
              <a:t> one blue marble? </a:t>
            </a:r>
            <a:endParaRPr>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a:latin typeface="Helvetica Neue"/>
                <a:ea typeface="Helvetica Neue"/>
                <a:cs typeface="Helvetica Neue"/>
                <a:sym typeface="Helvetica Neue"/>
              </a:rPr>
              <a:t>What about without replacement?</a:t>
            </a:r>
            <a:endParaRPr>
              <a:latin typeface="Helvetica Neue"/>
              <a:ea typeface="Helvetica Neue"/>
              <a:cs typeface="Helvetica Neue"/>
              <a:sym typeface="Helvetica Neue"/>
            </a:endParaRPr>
          </a:p>
        </p:txBody>
      </p:sp>
      <p:sp>
        <p:nvSpPr>
          <p:cNvPr id="156" name="Google Shape;156;p27"/>
          <p:cNvSpPr txBox="1"/>
          <p:nvPr>
            <p:ph type="title"/>
          </p:nvPr>
        </p:nvSpPr>
        <p:spPr>
          <a:xfrm>
            <a:off x="457200" y="205975"/>
            <a:ext cx="8520600" cy="70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 vs. Without Replacement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Google Shape;49;p10"/>
          <p:cNvSpPr txBox="1"/>
          <p:nvPr>
            <p:ph type="title"/>
          </p:nvPr>
        </p:nvSpPr>
        <p:spPr>
          <a:xfrm>
            <a:off x="1219200" y="2233804"/>
            <a:ext cx="67056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ph idx="1" type="body"/>
          </p:nvPr>
        </p:nvSpPr>
        <p:spPr>
          <a:xfrm>
            <a:off x="311700" y="1545025"/>
            <a:ext cx="8520600" cy="3353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Example: We have 4 blue marbles and 5 red marbles.</a:t>
            </a:r>
            <a:endParaRPr>
              <a:latin typeface="Helvetica Neue"/>
              <a:ea typeface="Helvetica Neue"/>
              <a:cs typeface="Helvetica Neue"/>
              <a:sym typeface="Helvetica Neue"/>
            </a:endParaRPr>
          </a:p>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What is the probability that if I draw two marbles with replacement I get one red marble and </a:t>
            </a:r>
            <a:r>
              <a:rPr i="1" lang="en">
                <a:latin typeface="Helvetica Neue"/>
                <a:ea typeface="Helvetica Neue"/>
                <a:cs typeface="Helvetica Neue"/>
                <a:sym typeface="Helvetica Neue"/>
              </a:rPr>
              <a:t>then</a:t>
            </a:r>
            <a:r>
              <a:rPr lang="en">
                <a:latin typeface="Helvetica Neue"/>
                <a:ea typeface="Helvetica Neue"/>
                <a:cs typeface="Helvetica Neue"/>
                <a:sym typeface="Helvetica Neue"/>
              </a:rPr>
              <a:t> one blue marble? </a:t>
            </a:r>
            <a:endParaRPr>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a:latin typeface="Helvetica Neue"/>
                <a:ea typeface="Helvetica Neue"/>
                <a:cs typeface="Helvetica Neue"/>
                <a:sym typeface="Helvetica Neue"/>
              </a:rPr>
              <a:t>What about without replacement?</a:t>
            </a:r>
            <a:endParaRPr>
              <a:latin typeface="Helvetica Neue"/>
              <a:ea typeface="Helvetica Neue"/>
              <a:cs typeface="Helvetica Neue"/>
              <a:sym typeface="Helvetica Neue"/>
            </a:endParaRPr>
          </a:p>
          <a:p>
            <a:pPr indent="0" lvl="0" marL="0" rtl="0" algn="l">
              <a:spcBef>
                <a:spcPts val="480"/>
              </a:spcBef>
              <a:spcAft>
                <a:spcPts val="0"/>
              </a:spcAft>
              <a:buNone/>
            </a:pPr>
            <a:r>
              <a:rPr lang="en">
                <a:solidFill>
                  <a:srgbClr val="FF0000"/>
                </a:solidFill>
                <a:latin typeface="Helvetica Neue"/>
                <a:ea typeface="Helvetica Neue"/>
                <a:cs typeface="Helvetica Neue"/>
                <a:sym typeface="Helvetica Neue"/>
              </a:rPr>
              <a:t>With Replacement: 5/9 * 4/9</a:t>
            </a:r>
            <a:endParaRPr>
              <a:solidFill>
                <a:srgbClr val="FF0000"/>
              </a:solidFill>
              <a:latin typeface="Helvetica Neue"/>
              <a:ea typeface="Helvetica Neue"/>
              <a:cs typeface="Helvetica Neue"/>
              <a:sym typeface="Helvetica Neue"/>
            </a:endParaRPr>
          </a:p>
          <a:p>
            <a:pPr indent="0" lvl="0" marL="0" rtl="0" algn="l">
              <a:spcBef>
                <a:spcPts val="480"/>
              </a:spcBef>
              <a:spcAft>
                <a:spcPts val="0"/>
              </a:spcAft>
              <a:buNone/>
            </a:pPr>
            <a:r>
              <a:rPr lang="en">
                <a:solidFill>
                  <a:srgbClr val="FF0000"/>
                </a:solidFill>
                <a:latin typeface="Helvetica Neue"/>
                <a:ea typeface="Helvetica Neue"/>
                <a:cs typeface="Helvetica Neue"/>
                <a:sym typeface="Helvetica Neue"/>
              </a:rPr>
              <a:t>Without Replacement: 5/9 * 4/8</a:t>
            </a:r>
            <a:endParaRPr>
              <a:solidFill>
                <a:srgbClr val="FF0000"/>
              </a:solidFill>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p:txBody>
      </p:sp>
      <p:sp>
        <p:nvSpPr>
          <p:cNvPr id="162" name="Google Shape;162;p28"/>
          <p:cNvSpPr txBox="1"/>
          <p:nvPr>
            <p:ph type="title"/>
          </p:nvPr>
        </p:nvSpPr>
        <p:spPr>
          <a:xfrm>
            <a:off x="457200" y="205975"/>
            <a:ext cx="85206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 vs. Without Replacement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57200" y="205975"/>
            <a:ext cx="6705600" cy="187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 Replacement vs. Without Replacement</a:t>
            </a:r>
            <a:endParaRPr/>
          </a:p>
          <a:p>
            <a:pPr indent="0" lvl="0" marL="0" rtl="0" algn="l">
              <a:spcBef>
                <a:spcPts val="0"/>
              </a:spcBef>
              <a:spcAft>
                <a:spcPts val="0"/>
              </a:spcAft>
              <a:buNone/>
            </a:pPr>
            <a:r>
              <a:t/>
            </a:r>
            <a:endParaRPr/>
          </a:p>
        </p:txBody>
      </p:sp>
      <p:sp>
        <p:nvSpPr>
          <p:cNvPr id="168" name="Google Shape;168;p29"/>
          <p:cNvSpPr txBox="1"/>
          <p:nvPr>
            <p:ph idx="1" type="body"/>
          </p:nvPr>
        </p:nvSpPr>
        <p:spPr>
          <a:xfrm>
            <a:off x="457200" y="1469500"/>
            <a:ext cx="8229600" cy="3125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With Replacement:</a:t>
            </a:r>
            <a:endParaRPr/>
          </a:p>
          <a:p>
            <a:pPr indent="-381000" lvl="0" marL="457200" rtl="0" algn="l">
              <a:spcBef>
                <a:spcPts val="480"/>
              </a:spcBef>
              <a:spcAft>
                <a:spcPts val="0"/>
              </a:spcAft>
              <a:buSzPts val="2400"/>
              <a:buChar char="●"/>
            </a:pPr>
            <a:r>
              <a:rPr lang="en"/>
              <a:t>bootstrapping in hypothesis testing</a:t>
            </a:r>
            <a:endParaRPr/>
          </a:p>
          <a:p>
            <a:pPr indent="-381000" lvl="0" marL="457200" rtl="0" algn="l">
              <a:spcBef>
                <a:spcPts val="0"/>
              </a:spcBef>
              <a:spcAft>
                <a:spcPts val="0"/>
              </a:spcAft>
              <a:buSzPts val="2400"/>
              <a:buChar char="●"/>
            </a:pPr>
            <a:r>
              <a:rPr lang="en"/>
              <a:t>creating confidence intervals</a:t>
            </a:r>
            <a:endParaRPr/>
          </a:p>
          <a:p>
            <a:pPr indent="0" lvl="0" marL="0" rtl="0" algn="l">
              <a:spcBef>
                <a:spcPts val="480"/>
              </a:spcBef>
              <a:spcAft>
                <a:spcPts val="0"/>
              </a:spcAft>
              <a:buNone/>
            </a:pPr>
            <a:r>
              <a:rPr lang="en"/>
              <a:t>Without Replacement:</a:t>
            </a:r>
            <a:endParaRPr/>
          </a:p>
          <a:p>
            <a:pPr indent="-381000" lvl="0" marL="457200" rtl="0" algn="l">
              <a:spcBef>
                <a:spcPts val="480"/>
              </a:spcBef>
              <a:spcAft>
                <a:spcPts val="0"/>
              </a:spcAft>
              <a:buSzPts val="2400"/>
              <a:buChar char="●"/>
            </a:pPr>
            <a:r>
              <a:rPr lang="en"/>
              <a:t>for permutation tests for A/B testing</a:t>
            </a:r>
            <a:endParaRPr/>
          </a:p>
          <a:p>
            <a:pPr indent="-381000" lvl="0" marL="457200" rtl="0" algn="l">
              <a:spcBef>
                <a:spcPts val="0"/>
              </a:spcBef>
              <a:spcAft>
                <a:spcPts val="0"/>
              </a:spcAft>
              <a:buSzPts val="2400"/>
              <a:buChar char="●"/>
            </a:pPr>
            <a:r>
              <a:rPr lang="en"/>
              <a:t>shuffling data before splitting into a training and test 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Complement Rule</a:t>
            </a:r>
            <a:endParaRPr/>
          </a:p>
        </p:txBody>
      </p:sp>
      <p:sp>
        <p:nvSpPr>
          <p:cNvPr id="174" name="Google Shape;174;p30"/>
          <p:cNvSpPr txBox="1"/>
          <p:nvPr>
            <p:ph idx="1" type="body"/>
          </p:nvPr>
        </p:nvSpPr>
        <p:spPr>
          <a:xfrm>
            <a:off x="272875" y="881875"/>
            <a:ext cx="8520600" cy="3539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P(event happens) = 1 - P(event doesn’t happen)</a:t>
            </a:r>
            <a:endParaRPr>
              <a:latin typeface="Helvetica Neue"/>
              <a:ea typeface="Helvetica Neue"/>
              <a:cs typeface="Helvetica Neue"/>
              <a:sym typeface="Helvetica Neue"/>
            </a:endParaRPr>
          </a:p>
          <a:p>
            <a:pPr indent="0" lvl="0" marL="0" rtl="0" algn="l">
              <a:spcBef>
                <a:spcPts val="480"/>
              </a:spcBef>
              <a:spcAft>
                <a:spcPts val="0"/>
              </a:spcAft>
              <a:buNone/>
            </a:pPr>
            <a:r>
              <a:t/>
            </a:r>
            <a:endParaRPr sz="1000">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Used when calculating the ways an event could happen is difficult, and calculating the ways it doesn’t happen is simple.</a:t>
            </a:r>
            <a:endParaRPr>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at least 1 Head?</a:t>
            </a:r>
            <a:endParaRPr>
              <a:solidFill>
                <a:srgbClr val="FF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Complement Rule</a:t>
            </a:r>
            <a:endParaRPr/>
          </a:p>
        </p:txBody>
      </p:sp>
      <p:sp>
        <p:nvSpPr>
          <p:cNvPr id="180" name="Google Shape;180;p31"/>
          <p:cNvSpPr txBox="1"/>
          <p:nvPr>
            <p:ph idx="1" type="body"/>
          </p:nvPr>
        </p:nvSpPr>
        <p:spPr>
          <a:xfrm>
            <a:off x="272875" y="881875"/>
            <a:ext cx="8520600" cy="345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P(event happens) = 1 - P(event doesn’t happen)</a:t>
            </a:r>
            <a:endParaRPr>
              <a:latin typeface="Helvetica Neue"/>
              <a:ea typeface="Helvetica Neue"/>
              <a:cs typeface="Helvetica Neue"/>
              <a:sym typeface="Helvetica Neue"/>
            </a:endParaRPr>
          </a:p>
          <a:p>
            <a:pPr indent="0" lvl="0" marL="0" rtl="0" algn="l">
              <a:spcBef>
                <a:spcPts val="480"/>
              </a:spcBef>
              <a:spcAft>
                <a:spcPts val="0"/>
              </a:spcAft>
              <a:buNone/>
            </a:pPr>
            <a:r>
              <a:t/>
            </a:r>
            <a:endParaRPr sz="1000">
              <a:latin typeface="Helvetica Neue"/>
              <a:ea typeface="Helvetica Neue"/>
              <a:cs typeface="Helvetica Neue"/>
              <a:sym typeface="Helvetica Neue"/>
            </a:endParaRPr>
          </a:p>
          <a:p>
            <a:pPr indent="0" lvl="0" marL="0" rtl="0" algn="l">
              <a:spcBef>
                <a:spcPts val="480"/>
              </a:spcBef>
              <a:spcAft>
                <a:spcPts val="0"/>
              </a:spcAft>
              <a:buNone/>
            </a:pPr>
            <a:r>
              <a:rPr lang="en">
                <a:latin typeface="Helvetica Neue"/>
                <a:ea typeface="Helvetica Neue"/>
                <a:cs typeface="Helvetica Neue"/>
                <a:sym typeface="Helvetica Neue"/>
              </a:rPr>
              <a:t>If I flip a coin three times, what is the probability I get at least 1 Head?</a:t>
            </a:r>
            <a:endParaRPr>
              <a:latin typeface="Helvetica Neue"/>
              <a:ea typeface="Helvetica Neue"/>
              <a:cs typeface="Helvetica Neue"/>
              <a:sym typeface="Helvetica Neue"/>
            </a:endParaRPr>
          </a:p>
          <a:p>
            <a:pPr indent="0" lvl="0" marL="0" rtl="0" algn="l">
              <a:spcBef>
                <a:spcPts val="480"/>
              </a:spcBef>
              <a:spcAft>
                <a:spcPts val="0"/>
              </a:spcAft>
              <a:buNone/>
            </a:pPr>
            <a:r>
              <a:rPr lang="en">
                <a:solidFill>
                  <a:srgbClr val="FF0000"/>
                </a:solidFill>
                <a:latin typeface="Helvetica Neue"/>
                <a:ea typeface="Helvetica Neue"/>
                <a:cs typeface="Helvetica Neue"/>
                <a:sym typeface="Helvetica Neue"/>
              </a:rPr>
              <a:t>P(at least one head in 3 tosses) </a:t>
            </a:r>
            <a:endParaRPr>
              <a:solidFill>
                <a:srgbClr val="FF0000"/>
              </a:solidFill>
              <a:latin typeface="Helvetica Neue"/>
              <a:ea typeface="Helvetica Neue"/>
              <a:cs typeface="Helvetica Neue"/>
              <a:sym typeface="Helvetica Neue"/>
            </a:endParaRPr>
          </a:p>
          <a:p>
            <a:pPr indent="457200" lvl="0" marL="0" rtl="0" algn="l">
              <a:spcBef>
                <a:spcPts val="480"/>
              </a:spcBef>
              <a:spcAft>
                <a:spcPts val="0"/>
              </a:spcAft>
              <a:buNone/>
            </a:pPr>
            <a:r>
              <a:rPr lang="en">
                <a:solidFill>
                  <a:srgbClr val="FF0000"/>
                </a:solidFill>
                <a:latin typeface="Helvetica Neue"/>
                <a:ea typeface="Helvetica Neue"/>
                <a:cs typeface="Helvetica Neue"/>
                <a:sym typeface="Helvetica Neue"/>
              </a:rPr>
              <a:t>= 1 - P(none of the 3 tosses are heads) </a:t>
            </a:r>
            <a:endParaRPr>
              <a:solidFill>
                <a:srgbClr val="FF0000"/>
              </a:solidFill>
              <a:latin typeface="Helvetica Neue"/>
              <a:ea typeface="Helvetica Neue"/>
              <a:cs typeface="Helvetica Neue"/>
              <a:sym typeface="Helvetica Neue"/>
            </a:endParaRPr>
          </a:p>
          <a:p>
            <a:pPr indent="0" lvl="0" marL="457200" rtl="0" algn="l">
              <a:spcBef>
                <a:spcPts val="480"/>
              </a:spcBef>
              <a:spcAft>
                <a:spcPts val="0"/>
              </a:spcAft>
              <a:buNone/>
            </a:pPr>
            <a:r>
              <a:rPr lang="en">
                <a:solidFill>
                  <a:srgbClr val="FF0000"/>
                </a:solidFill>
                <a:latin typeface="Helvetica Neue"/>
                <a:ea typeface="Helvetica Neue"/>
                <a:cs typeface="Helvetica Neue"/>
                <a:sym typeface="Helvetica Neue"/>
              </a:rPr>
              <a:t>= 1 - P(all 3 tosses are tails)</a:t>
            </a:r>
            <a:endParaRPr>
              <a:solidFill>
                <a:srgbClr val="FF0000"/>
              </a:solidFill>
              <a:latin typeface="Helvetica Neue"/>
              <a:ea typeface="Helvetica Neue"/>
              <a:cs typeface="Helvetica Neue"/>
              <a:sym typeface="Helvetica Neue"/>
            </a:endParaRPr>
          </a:p>
          <a:p>
            <a:pPr indent="0" lvl="0" marL="457200" rtl="0" algn="l">
              <a:spcBef>
                <a:spcPts val="480"/>
              </a:spcBef>
              <a:spcAft>
                <a:spcPts val="0"/>
              </a:spcAft>
              <a:buNone/>
            </a:pPr>
            <a:r>
              <a:rPr lang="en">
                <a:solidFill>
                  <a:srgbClr val="FF0000"/>
                </a:solidFill>
                <a:latin typeface="Helvetica Neue"/>
                <a:ea typeface="Helvetica Neue"/>
                <a:cs typeface="Helvetica Neue"/>
                <a:sym typeface="Helvetica Neue"/>
              </a:rPr>
              <a:t>= 1 - (½)(½)(½)</a:t>
            </a: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Probability Rules</a:t>
            </a:r>
            <a:endParaRPr/>
          </a:p>
        </p:txBody>
      </p:sp>
      <p:sp>
        <p:nvSpPr>
          <p:cNvPr id="186" name="Google Shape;186;p32"/>
          <p:cNvSpPr txBox="1"/>
          <p:nvPr>
            <p:ph idx="1" type="body"/>
          </p:nvPr>
        </p:nvSpPr>
        <p:spPr>
          <a:xfrm>
            <a:off x="272875" y="881875"/>
            <a:ext cx="8520600" cy="35394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latin typeface="Helvetica Neue"/>
                <a:ea typeface="Helvetica Neue"/>
                <a:cs typeface="Helvetica Neue"/>
                <a:sym typeface="Helvetica Neue"/>
              </a:rPr>
              <a:t>The three rules we learned so far:</a:t>
            </a:r>
            <a:endParaRPr>
              <a:latin typeface="Helvetica Neue"/>
              <a:ea typeface="Helvetica Neue"/>
              <a:cs typeface="Helvetica Neue"/>
              <a:sym typeface="Helvetica Neue"/>
            </a:endParaRPr>
          </a:p>
          <a:p>
            <a:pPr indent="-381000" lvl="0" marL="457200" rtl="0" algn="l">
              <a:spcBef>
                <a:spcPts val="480"/>
              </a:spcBef>
              <a:spcAft>
                <a:spcPts val="0"/>
              </a:spcAft>
              <a:buSzPts val="2400"/>
              <a:buChar char="●"/>
            </a:pPr>
            <a:r>
              <a:rPr lang="en">
                <a:latin typeface="Helvetica Neue"/>
                <a:ea typeface="Helvetica Neue"/>
                <a:cs typeface="Helvetica Neue"/>
                <a:sym typeface="Helvetica Neue"/>
              </a:rPr>
              <a:t>Multiplication Rule: P(A and B) = P(A)*P(B)</a:t>
            </a:r>
            <a:endParaRPr/>
          </a:p>
          <a:p>
            <a:pPr indent="-381000" lvl="0" marL="457200" rtl="0" algn="l">
              <a:spcBef>
                <a:spcPts val="0"/>
              </a:spcBef>
              <a:spcAft>
                <a:spcPts val="0"/>
              </a:spcAft>
              <a:buSzPts val="2400"/>
              <a:buChar char="●"/>
            </a:pPr>
            <a:r>
              <a:rPr lang="en">
                <a:latin typeface="Helvetica Neue"/>
                <a:ea typeface="Helvetica Neue"/>
                <a:cs typeface="Helvetica Neue"/>
                <a:sym typeface="Helvetica Neue"/>
              </a:rPr>
              <a:t>Addition Rule: P(A or B) = P(A) + P(B)</a:t>
            </a:r>
            <a:endParaRPr>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a:latin typeface="Helvetica Neue"/>
                <a:ea typeface="Helvetica Neue"/>
                <a:cs typeface="Helvetica Neue"/>
                <a:sym typeface="Helvetica Neue"/>
              </a:rPr>
              <a:t>Complement Rule: P(A) = 1 - P(not A)</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a:p>
            <a:pPr indent="0" lvl="0" marL="0" rtl="0" algn="l">
              <a:spcBef>
                <a:spcPts val="48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457200" y="205975"/>
            <a:ext cx="8421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Rule Intro (Homework Review)</a:t>
            </a:r>
            <a:endParaRPr/>
          </a:p>
        </p:txBody>
      </p:sp>
      <p:sp>
        <p:nvSpPr>
          <p:cNvPr id="192" name="Google Shape;192;p33"/>
          <p:cNvSpPr txBox="1"/>
          <p:nvPr>
            <p:ph idx="1" type="body"/>
          </p:nvPr>
        </p:nvSpPr>
        <p:spPr>
          <a:xfrm>
            <a:off x="457200" y="971550"/>
            <a:ext cx="8229600" cy="17235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a:latin typeface="Helvetica Neue"/>
                <a:ea typeface="Helvetica Neue"/>
                <a:cs typeface="Helvetica Neue"/>
                <a:sym typeface="Helvetica Neue"/>
              </a:rPr>
              <a:t>A doctor purchased 5 syringes and found 4 of them to be faulty. Assuming that there is a 1% failure rate, what is the probability of exactly 4 out of 5 syringes being faulty?</a:t>
            </a:r>
            <a:endParaRPr>
              <a:latin typeface="Helvetica Neue"/>
              <a:ea typeface="Helvetica Neue"/>
              <a:cs typeface="Helvetica Neue"/>
              <a:sym typeface="Helvetica Neue"/>
            </a:endParaRPr>
          </a:p>
          <a:p>
            <a:pPr indent="0" lvl="0" marL="0" rtl="0" algn="l">
              <a:lnSpc>
                <a:spcPct val="150000"/>
              </a:lnSpc>
              <a:spcBef>
                <a:spcPts val="480"/>
              </a:spcBef>
              <a:spcAft>
                <a:spcPts val="0"/>
              </a:spcAft>
              <a:buNone/>
            </a:pPr>
            <a:r>
              <a:t/>
            </a:r>
            <a:endParaRPr>
              <a:latin typeface="Helvetica Neue"/>
              <a:ea typeface="Helvetica Neue"/>
              <a:cs typeface="Helvetica Neue"/>
              <a:sym typeface="Helvetica Neue"/>
            </a:endParaRPr>
          </a:p>
        </p:txBody>
      </p:sp>
      <p:pic>
        <p:nvPicPr>
          <p:cNvPr id="193" name="Google Shape;193;p33"/>
          <p:cNvPicPr preferRelativeResize="0"/>
          <p:nvPr/>
        </p:nvPicPr>
        <p:blipFill>
          <a:blip r:embed="rId3">
            <a:alphaModFix/>
          </a:blip>
          <a:stretch>
            <a:fillRect/>
          </a:stretch>
        </p:blipFill>
        <p:spPr>
          <a:xfrm>
            <a:off x="6654601" y="2848328"/>
            <a:ext cx="1749525" cy="1825596"/>
          </a:xfrm>
          <a:prstGeom prst="rect">
            <a:avLst/>
          </a:prstGeom>
          <a:noFill/>
          <a:ln>
            <a:noFill/>
          </a:ln>
        </p:spPr>
      </p:pic>
      <p:pic>
        <p:nvPicPr>
          <p:cNvPr id="194" name="Google Shape;194;p33"/>
          <p:cNvPicPr preferRelativeResize="0"/>
          <p:nvPr/>
        </p:nvPicPr>
        <p:blipFill>
          <a:blip r:embed="rId3">
            <a:alphaModFix/>
          </a:blip>
          <a:stretch>
            <a:fillRect/>
          </a:stretch>
        </p:blipFill>
        <p:spPr>
          <a:xfrm>
            <a:off x="5125251" y="2848328"/>
            <a:ext cx="1749525" cy="1825596"/>
          </a:xfrm>
          <a:prstGeom prst="rect">
            <a:avLst/>
          </a:prstGeom>
          <a:noFill/>
          <a:ln>
            <a:noFill/>
          </a:ln>
        </p:spPr>
      </p:pic>
      <p:pic>
        <p:nvPicPr>
          <p:cNvPr id="195" name="Google Shape;195;p33"/>
          <p:cNvPicPr preferRelativeResize="0"/>
          <p:nvPr/>
        </p:nvPicPr>
        <p:blipFill>
          <a:blip r:embed="rId3">
            <a:alphaModFix/>
          </a:blip>
          <a:stretch>
            <a:fillRect/>
          </a:stretch>
        </p:blipFill>
        <p:spPr>
          <a:xfrm>
            <a:off x="3555888" y="2848328"/>
            <a:ext cx="1749525" cy="1825596"/>
          </a:xfrm>
          <a:prstGeom prst="rect">
            <a:avLst/>
          </a:prstGeom>
          <a:noFill/>
          <a:ln>
            <a:noFill/>
          </a:ln>
        </p:spPr>
      </p:pic>
      <p:pic>
        <p:nvPicPr>
          <p:cNvPr id="196" name="Google Shape;196;p33"/>
          <p:cNvPicPr preferRelativeResize="0"/>
          <p:nvPr/>
        </p:nvPicPr>
        <p:blipFill>
          <a:blip r:embed="rId3">
            <a:alphaModFix/>
          </a:blip>
          <a:stretch>
            <a:fillRect/>
          </a:stretch>
        </p:blipFill>
        <p:spPr>
          <a:xfrm>
            <a:off x="2015451" y="2848328"/>
            <a:ext cx="1749525" cy="1825596"/>
          </a:xfrm>
          <a:prstGeom prst="rect">
            <a:avLst/>
          </a:prstGeom>
          <a:noFill/>
          <a:ln>
            <a:noFill/>
          </a:ln>
        </p:spPr>
      </p:pic>
      <p:pic>
        <p:nvPicPr>
          <p:cNvPr id="197" name="Google Shape;197;p33"/>
          <p:cNvPicPr preferRelativeResize="0"/>
          <p:nvPr/>
        </p:nvPicPr>
        <p:blipFill>
          <a:blip r:embed="rId3">
            <a:alphaModFix/>
          </a:blip>
          <a:stretch>
            <a:fillRect/>
          </a:stretch>
        </p:blipFill>
        <p:spPr>
          <a:xfrm>
            <a:off x="457201" y="2848328"/>
            <a:ext cx="1749525" cy="18255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ph idx="4294967295" type="body"/>
          </p:nvPr>
        </p:nvSpPr>
        <p:spPr>
          <a:xfrm>
            <a:off x="311700" y="407275"/>
            <a:ext cx="8520600" cy="41616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a:latin typeface="Helvetica Neue"/>
                <a:ea typeface="Helvetica Neue"/>
                <a:cs typeface="Helvetica Neue"/>
                <a:sym typeface="Helvetica Neue"/>
              </a:rPr>
              <a:t>A doctor purchased 5 syringes and found 4 of them to be faulty. Assuming that there is a 1% failure rate, what is the probability of exactly 4 out of 5 syringes being faulty?</a:t>
            </a:r>
            <a:endParaRPr>
              <a:latin typeface="Helvetica Neue"/>
              <a:ea typeface="Helvetica Neue"/>
              <a:cs typeface="Helvetica Neue"/>
              <a:sym typeface="Helvetica Neue"/>
            </a:endParaRPr>
          </a:p>
          <a:p>
            <a:pPr indent="0" lvl="0" marL="0" rtl="0" algn="l">
              <a:lnSpc>
                <a:spcPct val="150000"/>
              </a:lnSpc>
              <a:spcBef>
                <a:spcPts val="480"/>
              </a:spcBef>
              <a:spcAft>
                <a:spcPts val="0"/>
              </a:spcAft>
              <a:buNone/>
            </a:pPr>
            <a:r>
              <a:rPr lang="en">
                <a:solidFill>
                  <a:srgbClr val="FF0000"/>
                </a:solidFill>
                <a:latin typeface="Helvetica Neue"/>
                <a:ea typeface="Helvetica Neue"/>
                <a:cs typeface="Helvetica Neue"/>
                <a:sym typeface="Helvetica Neue"/>
              </a:rPr>
              <a:t>P(exactly 4 out of 5 syringes are faulty) </a:t>
            </a:r>
            <a:endParaRPr>
              <a:solidFill>
                <a:srgbClr val="FF0000"/>
              </a:solidFill>
              <a:latin typeface="Helvetica Neue"/>
              <a:ea typeface="Helvetica Neue"/>
              <a:cs typeface="Helvetica Neue"/>
              <a:sym typeface="Helvetica Neue"/>
            </a:endParaRPr>
          </a:p>
          <a:p>
            <a:pPr indent="457200" lvl="0" marL="0" rtl="0" algn="l">
              <a:lnSpc>
                <a:spcPct val="150000"/>
              </a:lnSpc>
              <a:spcBef>
                <a:spcPts val="480"/>
              </a:spcBef>
              <a:spcAft>
                <a:spcPts val="0"/>
              </a:spcAft>
              <a:buNone/>
            </a:pPr>
            <a:r>
              <a:rPr lang="en">
                <a:solidFill>
                  <a:srgbClr val="FF0000"/>
                </a:solidFill>
                <a:latin typeface="Helvetica Neue"/>
                <a:ea typeface="Helvetica Neue"/>
                <a:cs typeface="Helvetica Neue"/>
                <a:sym typeface="Helvetica Neue"/>
              </a:rPr>
              <a:t>= </a:t>
            </a:r>
            <a:r>
              <a:rPr lang="en">
                <a:solidFill>
                  <a:srgbClr val="FF0000"/>
                </a:solidFill>
                <a:latin typeface="Helvetica Neue"/>
                <a:ea typeface="Helvetica Neue"/>
                <a:cs typeface="Helvetica Neue"/>
                <a:sym typeface="Helvetica Neue"/>
              </a:rPr>
              <a:t>5 * ((0.01)*(0.01)*(0.01)*(0.01)*(0.99))</a:t>
            </a:r>
            <a:endParaRPr>
              <a:latin typeface="Helvetica Neue"/>
              <a:ea typeface="Helvetica Neue"/>
              <a:cs typeface="Helvetica Neue"/>
              <a:sym typeface="Helvetica Neue"/>
            </a:endParaRPr>
          </a:p>
          <a:p>
            <a:pPr indent="0" lvl="0" marL="457200" rtl="0" algn="l">
              <a:lnSpc>
                <a:spcPct val="150000"/>
              </a:lnSpc>
              <a:spcBef>
                <a:spcPts val="480"/>
              </a:spcBef>
              <a:spcAft>
                <a:spcPts val="0"/>
              </a:spcAft>
              <a:buNone/>
            </a:pPr>
            <a:r>
              <a:rPr lang="en">
                <a:solidFill>
                  <a:srgbClr val="FF0000"/>
                </a:solidFill>
                <a:latin typeface="Helvetica Neue"/>
                <a:ea typeface="Helvetica Neue"/>
                <a:cs typeface="Helvetica Neue"/>
                <a:sym typeface="Helvetica Neue"/>
              </a:rPr>
              <a:t>= 5 * ((0.01 ** 4) * 0.99)</a:t>
            </a:r>
            <a:endParaRPr>
              <a:solidFill>
                <a:srgbClr val="FF0000"/>
              </a:solidFill>
              <a:latin typeface="Helvetica Neue"/>
              <a:ea typeface="Helvetica Neue"/>
              <a:cs typeface="Helvetica Neue"/>
              <a:sym typeface="Helvetica Neue"/>
            </a:endParaRPr>
          </a:p>
          <a:p>
            <a:pPr indent="0" lvl="0" marL="0" rtl="0" algn="l">
              <a:lnSpc>
                <a:spcPct val="150000"/>
              </a:lnSpc>
              <a:spcBef>
                <a:spcPts val="480"/>
              </a:spcBef>
              <a:spcAft>
                <a:spcPts val="0"/>
              </a:spcAft>
              <a:buNone/>
            </a:pPr>
            <a:r>
              <a:rPr lang="en">
                <a:solidFill>
                  <a:srgbClr val="FF0000"/>
                </a:solidFill>
                <a:latin typeface="Helvetica Neue"/>
                <a:ea typeface="Helvetica Neue"/>
                <a:cs typeface="Helvetica Neue"/>
                <a:sym typeface="Helvetica Neue"/>
              </a:rPr>
              <a:t>(you’re using both addition and multiplication rules!)</a:t>
            </a:r>
            <a:endParaRPr>
              <a:solidFill>
                <a:srgbClr val="FF0000"/>
              </a:solidFill>
              <a:latin typeface="Helvetica Neue"/>
              <a:ea typeface="Helvetica Neue"/>
              <a:cs typeface="Helvetica Neue"/>
              <a:sym typeface="Helvetica Neue"/>
            </a:endParaRPr>
          </a:p>
          <a:p>
            <a:pPr indent="0" lvl="0" marL="0" rtl="0" algn="l">
              <a:lnSpc>
                <a:spcPct val="150000"/>
              </a:lnSpc>
              <a:spcBef>
                <a:spcPts val="480"/>
              </a:spcBef>
              <a:spcAft>
                <a:spcPts val="0"/>
              </a:spcAft>
              <a:buNone/>
            </a:pPr>
            <a:r>
              <a:t/>
            </a:r>
            <a:endParaRPr>
              <a:solidFill>
                <a:srgbClr val="FF000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1219200" y="2233804"/>
            <a:ext cx="67056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Decisions (Bayes’ Rule)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Decisions</a:t>
            </a:r>
            <a:endParaRPr/>
          </a:p>
        </p:txBody>
      </p:sp>
      <p:sp>
        <p:nvSpPr>
          <p:cNvPr id="213" name="Google Shape;213;p36"/>
          <p:cNvSpPr txBox="1"/>
          <p:nvPr/>
        </p:nvSpPr>
        <p:spPr>
          <a:xfrm>
            <a:off x="246600" y="925050"/>
            <a:ext cx="8650800" cy="3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Helvetica Neue"/>
                <a:ea typeface="Helvetica Neue"/>
                <a:cs typeface="Helvetica Neue"/>
                <a:sym typeface="Helvetica Neue"/>
              </a:rPr>
              <a:t>Goal: Incorporate prior knowledge to make better decisions</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P(A &amp; B happen) = P(A happens)*P(B happens given A happens)</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P(B &amp; A happen) = P(B happens)*P(A happens given B happens)</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n" sz="1800">
                <a:solidFill>
                  <a:schemeClr val="dk1"/>
                </a:solidFill>
                <a:latin typeface="Helvetica Neue"/>
                <a:ea typeface="Helvetica Neue"/>
                <a:cs typeface="Helvetica Neue"/>
                <a:sym typeface="Helvetica Neue"/>
              </a:rPr>
              <a:t>Bayes Theorem:</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800">
                <a:latin typeface="Roboto Mono"/>
                <a:ea typeface="Roboto Mono"/>
                <a:cs typeface="Roboto Mono"/>
                <a:sym typeface="Roboto Mono"/>
              </a:rPr>
              <a:t>P(A|B) = P(A &amp; B) = P(A happens)*P(B happens given A happens) </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			 P(B)					P(B)</a:t>
            </a:r>
            <a:endParaRPr sz="1800">
              <a:latin typeface="Roboto Mono"/>
              <a:ea typeface="Roboto Mono"/>
              <a:cs typeface="Roboto Mono"/>
              <a:sym typeface="Roboto Mono"/>
            </a:endParaRPr>
          </a:p>
          <a:p>
            <a:pPr indent="0" lvl="0" marL="0" rtl="0" algn="l">
              <a:spcBef>
                <a:spcPts val="0"/>
              </a:spcBef>
              <a:spcAft>
                <a:spcPts val="0"/>
              </a:spcAft>
              <a:buNone/>
            </a:pPr>
            <a:r>
              <a:t/>
            </a:r>
            <a:endParaRPr sz="2400">
              <a:latin typeface="Roboto Mono"/>
              <a:ea typeface="Roboto Mono"/>
              <a:cs typeface="Roboto Mono"/>
              <a:sym typeface="Roboto Mono"/>
            </a:endParaRPr>
          </a:p>
          <a:p>
            <a:pPr indent="0" lvl="0" marL="0" rtl="0" algn="l">
              <a:spcBef>
                <a:spcPts val="0"/>
              </a:spcBef>
              <a:spcAft>
                <a:spcPts val="0"/>
              </a:spcAft>
              <a:buNone/>
            </a:pPr>
            <a:r>
              <a:rPr lang="en" sz="1800">
                <a:latin typeface="Helvetica Neue"/>
                <a:ea typeface="Helvetica Neue"/>
                <a:cs typeface="Helvetica Neue"/>
                <a:sym typeface="Helvetica Neue"/>
              </a:rPr>
              <a:t>Bayes is just all the multiplication!			 </a:t>
            </a:r>
            <a:endParaRPr sz="18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Draw a tree diagram to make things easier				</a:t>
            </a:r>
            <a:endParaRPr sz="1800">
              <a:latin typeface="Helvetica Neue"/>
              <a:ea typeface="Helvetica Neue"/>
              <a:cs typeface="Helvetica Neue"/>
              <a:sym typeface="Helvetica Neue"/>
            </a:endParaRPr>
          </a:p>
        </p:txBody>
      </p:sp>
      <p:cxnSp>
        <p:nvCxnSpPr>
          <p:cNvPr id="214" name="Google Shape;214;p36"/>
          <p:cNvCxnSpPr/>
          <p:nvPr/>
        </p:nvCxnSpPr>
        <p:spPr>
          <a:xfrm>
            <a:off x="1581775" y="3229500"/>
            <a:ext cx="1090800" cy="10800"/>
          </a:xfrm>
          <a:prstGeom prst="straightConnector1">
            <a:avLst/>
          </a:prstGeom>
          <a:noFill/>
          <a:ln cap="flat" cmpd="sng" w="9525">
            <a:solidFill>
              <a:srgbClr val="000000"/>
            </a:solidFill>
            <a:prstDash val="solid"/>
            <a:round/>
            <a:headEnd len="med" w="med" type="none"/>
            <a:tailEnd len="med" w="med" type="none"/>
          </a:ln>
        </p:spPr>
      </p:cxnSp>
      <p:cxnSp>
        <p:nvCxnSpPr>
          <p:cNvPr id="215" name="Google Shape;215;p36"/>
          <p:cNvCxnSpPr/>
          <p:nvPr/>
        </p:nvCxnSpPr>
        <p:spPr>
          <a:xfrm flipH="1" rot="10800000">
            <a:off x="3107975" y="3240300"/>
            <a:ext cx="5624700" cy="10800"/>
          </a:xfrm>
          <a:prstGeom prst="straightConnector1">
            <a:avLst/>
          </a:prstGeom>
          <a:noFill/>
          <a:ln cap="flat" cmpd="sng" w="9525">
            <a:solidFill>
              <a:srgbClr val="000000"/>
            </a:solidFill>
            <a:prstDash val="solid"/>
            <a:round/>
            <a:headEnd len="med" w="med" type="none"/>
            <a:tailEnd len="med" w="med" type="none"/>
          </a:ln>
        </p:spPr>
      </p:cxnSp>
      <p:sp>
        <p:nvSpPr>
          <p:cNvPr id="216" name="Google Shape;216;p36"/>
          <p:cNvSpPr txBox="1"/>
          <p:nvPr/>
        </p:nvSpPr>
        <p:spPr>
          <a:xfrm>
            <a:off x="6404925" y="4059725"/>
            <a:ext cx="2283000" cy="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P(A|B) = Probability of A, </a:t>
            </a:r>
            <a:endParaRPr>
              <a:latin typeface="Helvetica Neue"/>
              <a:ea typeface="Helvetica Neue"/>
              <a:cs typeface="Helvetica Neue"/>
              <a:sym typeface="Helvetica Neue"/>
            </a:endParaRPr>
          </a:p>
          <a:p>
            <a:pPr indent="457200" lvl="0" marL="0" rtl="0" algn="l">
              <a:spcBef>
                <a:spcPts val="0"/>
              </a:spcBef>
              <a:spcAft>
                <a:spcPts val="0"/>
              </a:spcAft>
              <a:buNone/>
            </a:pPr>
            <a:r>
              <a:rPr lang="en">
                <a:latin typeface="Helvetica Neue"/>
                <a:ea typeface="Helvetica Neue"/>
                <a:cs typeface="Helvetica Neue"/>
                <a:sym typeface="Helvetica Neue"/>
              </a:rPr>
              <a:t>     given B happens</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sp>
        <p:nvSpPr>
          <p:cNvPr id="222" name="Google Shape;222;p37"/>
          <p:cNvSpPr txBox="1"/>
          <p:nvPr/>
        </p:nvSpPr>
        <p:spPr>
          <a:xfrm>
            <a:off x="203700" y="881875"/>
            <a:ext cx="8736600" cy="26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T</a:t>
            </a:r>
            <a:r>
              <a:rPr lang="en" sz="2000">
                <a:latin typeface="Calibri"/>
                <a:ea typeface="Calibri"/>
                <a:cs typeface="Calibri"/>
                <a:sym typeface="Calibri"/>
              </a:rPr>
              <a:t>he Luminar Company makes lamps in two factories: </a:t>
            </a:r>
            <a:r>
              <a:rPr b="1" lang="en" sz="2000">
                <a:latin typeface="Calibri"/>
                <a:ea typeface="Calibri"/>
                <a:cs typeface="Calibri"/>
                <a:sym typeface="Calibri"/>
              </a:rPr>
              <a:t>A</a:t>
            </a:r>
            <a:r>
              <a:rPr lang="en" sz="2000">
                <a:latin typeface="Calibri"/>
                <a:ea typeface="Calibri"/>
                <a:cs typeface="Calibri"/>
                <a:sym typeface="Calibri"/>
              </a:rPr>
              <a:t> lamps are made in factory </a:t>
            </a:r>
            <a:r>
              <a:rPr b="1" lang="en" sz="2000">
                <a:latin typeface="Calibri"/>
                <a:ea typeface="Calibri"/>
                <a:cs typeface="Calibri"/>
                <a:sym typeface="Calibri"/>
              </a:rPr>
              <a:t>A</a:t>
            </a:r>
            <a:r>
              <a:rPr lang="en" sz="2000">
                <a:latin typeface="Calibri"/>
                <a:ea typeface="Calibri"/>
                <a:cs typeface="Calibri"/>
                <a:sym typeface="Calibri"/>
              </a:rPr>
              <a:t>, and </a:t>
            </a:r>
            <a:r>
              <a:rPr b="1" lang="en" sz="2000">
                <a:latin typeface="Calibri"/>
                <a:ea typeface="Calibri"/>
                <a:cs typeface="Calibri"/>
                <a:sym typeface="Calibri"/>
              </a:rPr>
              <a:t>B</a:t>
            </a:r>
            <a:r>
              <a:rPr lang="en" sz="2000">
                <a:latin typeface="Calibri"/>
                <a:ea typeface="Calibri"/>
                <a:cs typeface="Calibri"/>
                <a:sym typeface="Calibri"/>
              </a:rPr>
              <a:t> lamps in factory </a:t>
            </a:r>
            <a:r>
              <a:rPr b="1" lang="en" sz="2000">
                <a:latin typeface="Calibri"/>
                <a:ea typeface="Calibri"/>
                <a:cs typeface="Calibri"/>
                <a:sym typeface="Calibri"/>
              </a:rPr>
              <a:t>B</a:t>
            </a:r>
            <a:r>
              <a:rPr lang="en" sz="2000">
                <a:latin typeface="Calibri"/>
                <a:ea typeface="Calibri"/>
                <a:cs typeface="Calibri"/>
                <a:sym typeface="Calibri"/>
              </a:rPr>
              <a:t>.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You, as the quality control manager, are trying to find out which factory (</a:t>
            </a:r>
            <a:r>
              <a:rPr b="1" lang="en" sz="2000">
                <a:latin typeface="Calibri"/>
                <a:ea typeface="Calibri"/>
                <a:cs typeface="Calibri"/>
                <a:sym typeface="Calibri"/>
              </a:rPr>
              <a:t>A</a:t>
            </a:r>
            <a:r>
              <a:rPr lang="en" sz="2000">
                <a:latin typeface="Calibri"/>
                <a:ea typeface="Calibri"/>
                <a:cs typeface="Calibri"/>
                <a:sym typeface="Calibri"/>
              </a:rPr>
              <a:t> or </a:t>
            </a:r>
            <a:r>
              <a:rPr b="1" lang="en" sz="2000">
                <a:latin typeface="Calibri"/>
                <a:ea typeface="Calibri"/>
                <a:cs typeface="Calibri"/>
                <a:sym typeface="Calibri"/>
              </a:rPr>
              <a:t>B</a:t>
            </a:r>
            <a:r>
              <a:rPr lang="en" sz="2000">
                <a:latin typeface="Calibri"/>
                <a:ea typeface="Calibri"/>
                <a:cs typeface="Calibri"/>
                <a:sym typeface="Calibri"/>
              </a:rPr>
              <a:t>) is producing more defective lamps. </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Luminar Company makes 70% </a:t>
            </a:r>
            <a:r>
              <a:rPr b="1" lang="en" sz="2000">
                <a:latin typeface="Calibri"/>
                <a:ea typeface="Calibri"/>
                <a:cs typeface="Calibri"/>
                <a:sym typeface="Calibri"/>
              </a:rPr>
              <a:t>A</a:t>
            </a:r>
            <a:r>
              <a:rPr lang="en" sz="2000">
                <a:latin typeface="Calibri"/>
                <a:ea typeface="Calibri"/>
                <a:cs typeface="Calibri"/>
                <a:sym typeface="Calibri"/>
              </a:rPr>
              <a:t> lamps and 30% </a:t>
            </a:r>
            <a:r>
              <a:rPr b="1" lang="en" sz="2000">
                <a:latin typeface="Calibri"/>
                <a:ea typeface="Calibri"/>
                <a:cs typeface="Calibri"/>
                <a:sym typeface="Calibri"/>
              </a:rPr>
              <a:t>B</a:t>
            </a:r>
            <a:r>
              <a:rPr lang="en" sz="2000">
                <a:latin typeface="Calibri"/>
                <a:ea typeface="Calibri"/>
                <a:cs typeface="Calibri"/>
                <a:sym typeface="Calibri"/>
              </a:rPr>
              <a:t> lamps.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A</a:t>
            </a:r>
            <a:r>
              <a:rPr lang="en" sz="2000">
                <a:latin typeface="Calibri"/>
                <a:ea typeface="Calibri"/>
                <a:cs typeface="Calibri"/>
                <a:sym typeface="Calibri"/>
              </a:rPr>
              <a:t> lamps have a 1% chance of being defective.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B</a:t>
            </a:r>
            <a:r>
              <a:rPr lang="en" sz="2000">
                <a:latin typeface="Calibri"/>
                <a:ea typeface="Calibri"/>
                <a:cs typeface="Calibri"/>
                <a:sym typeface="Calibri"/>
              </a:rPr>
              <a:t> lamps have a 1.5% chance of being defective.</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23" name="Google Shape;223;p37"/>
          <p:cNvPicPr preferRelativeResize="0"/>
          <p:nvPr/>
        </p:nvPicPr>
        <p:blipFill rotWithShape="1">
          <a:blip r:embed="rId3">
            <a:alphaModFix/>
          </a:blip>
          <a:srcRect b="24697" l="0" r="0" t="24180"/>
          <a:stretch/>
        </p:blipFill>
        <p:spPr>
          <a:xfrm>
            <a:off x="5431175" y="2893350"/>
            <a:ext cx="3509125" cy="1793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1"/>
          <p:cNvSpPr txBox="1"/>
          <p:nvPr>
            <p:ph type="title"/>
          </p:nvPr>
        </p:nvSpPr>
        <p:spPr>
          <a:xfrm>
            <a:off x="387900" y="220100"/>
            <a:ext cx="29895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55" name="Google Shape;55;p11"/>
          <p:cNvSpPr txBox="1"/>
          <p:nvPr>
            <p:ph idx="1" type="body"/>
          </p:nvPr>
        </p:nvSpPr>
        <p:spPr>
          <a:xfrm>
            <a:off x="311700" y="895375"/>
            <a:ext cx="8520600" cy="3839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Goal:</a:t>
            </a:r>
            <a:r>
              <a:rPr lang="en">
                <a:latin typeface="Helvetica Neue"/>
                <a:ea typeface="Helvetica Neue"/>
                <a:cs typeface="Helvetica Neue"/>
                <a:sym typeface="Helvetica Neue"/>
              </a:rPr>
              <a:t> to find a relationship (</a:t>
            </a:r>
            <a:r>
              <a:rPr i="1" lang="en">
                <a:latin typeface="Helvetica Neue"/>
                <a:ea typeface="Helvetica Neue"/>
                <a:cs typeface="Helvetica Neue"/>
                <a:sym typeface="Helvetica Neue"/>
              </a:rPr>
              <a:t>association</a:t>
            </a:r>
            <a:r>
              <a:rPr lang="en">
                <a:latin typeface="Helvetica Neue"/>
                <a:ea typeface="Helvetica Neue"/>
                <a:cs typeface="Helvetica Neue"/>
                <a:sym typeface="Helvetica Neue"/>
              </a:rPr>
              <a:t>) between a </a:t>
            </a:r>
            <a:r>
              <a:rPr i="1" lang="en">
                <a:solidFill>
                  <a:schemeClr val="dk1"/>
                </a:solidFill>
                <a:latin typeface="Helvetica Neue"/>
                <a:ea typeface="Helvetica Neue"/>
                <a:cs typeface="Helvetica Neue"/>
                <a:sym typeface="Helvetica Neue"/>
              </a:rPr>
              <a:t>treatment</a:t>
            </a:r>
            <a:r>
              <a:rPr lang="en">
                <a:latin typeface="Helvetica Neue"/>
                <a:ea typeface="Helvetica Neue"/>
                <a:cs typeface="Helvetica Neue"/>
                <a:sym typeface="Helvetica Neue"/>
              </a:rPr>
              <a:t> and an </a:t>
            </a:r>
            <a:r>
              <a:rPr i="1" lang="en">
                <a:solidFill>
                  <a:schemeClr val="dk1"/>
                </a:solidFill>
                <a:latin typeface="Helvetica Neue"/>
                <a:ea typeface="Helvetica Neue"/>
                <a:cs typeface="Helvetica Neue"/>
                <a:sym typeface="Helvetica Neue"/>
              </a:rPr>
              <a:t>outcome</a:t>
            </a:r>
            <a:endParaRPr>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a:latin typeface="Helvetica Neue"/>
                <a:ea typeface="Helvetica Neue"/>
                <a:cs typeface="Helvetica Neue"/>
                <a:sym typeface="Helvetica Neue"/>
              </a:rPr>
              <a:t>To make sure the treatment group and control group are similar, we </a:t>
            </a:r>
            <a:r>
              <a:rPr i="1" lang="en">
                <a:latin typeface="Helvetica Neue"/>
                <a:ea typeface="Helvetica Neue"/>
                <a:cs typeface="Helvetica Neue"/>
                <a:sym typeface="Helvetica Neue"/>
              </a:rPr>
              <a:t>randomize </a:t>
            </a:r>
            <a:r>
              <a:rPr lang="en">
                <a:solidFill>
                  <a:srgbClr val="000000"/>
                </a:solidFill>
                <a:latin typeface="Helvetica Neue"/>
                <a:ea typeface="Helvetica Neue"/>
                <a:cs typeface="Helvetica Neue"/>
                <a:sym typeface="Helvetica Neue"/>
              </a:rPr>
              <a:t>s</a:t>
            </a:r>
            <a:r>
              <a:rPr lang="en">
                <a:latin typeface="Helvetica Neue"/>
                <a:ea typeface="Helvetica Neue"/>
                <a:cs typeface="Helvetica Neue"/>
                <a:sym typeface="Helvetica Neue"/>
              </a:rPr>
              <a:t>ubjects into each group</a:t>
            </a:r>
            <a:r>
              <a:rPr lang="en">
                <a:solidFill>
                  <a:srgbClr val="000000"/>
                </a:solidFill>
                <a:latin typeface="Helvetica Neue"/>
                <a:ea typeface="Helvetica Neue"/>
                <a:cs typeface="Helvetica Neue"/>
                <a:sym typeface="Helvetica Neue"/>
              </a:rPr>
              <a:t>.</a:t>
            </a:r>
            <a:endParaRPr i="1">
              <a:solidFill>
                <a:schemeClr val="dk1"/>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u="sng">
                <a:solidFill>
                  <a:schemeClr val="dk1"/>
                </a:solidFill>
                <a:latin typeface="Helvetica Neue"/>
                <a:ea typeface="Helvetica Neue"/>
                <a:cs typeface="Helvetica Neue"/>
                <a:sym typeface="Helvetica Neue"/>
              </a:rPr>
              <a:t>Observational studies:</a:t>
            </a:r>
            <a:r>
              <a:rPr lang="en">
                <a:latin typeface="Helvetica Neue"/>
                <a:ea typeface="Helvetica Neue"/>
                <a:cs typeface="Helvetica Neue"/>
                <a:sym typeface="Helvetica Neue"/>
              </a:rPr>
              <a:t> only involve looking at existing data, not generating the data by applying a treatment</a:t>
            </a:r>
            <a:endParaRPr>
              <a:latin typeface="Helvetica Neue"/>
              <a:ea typeface="Helvetica Neue"/>
              <a:cs typeface="Helvetica Neue"/>
              <a:sym typeface="Helvetica Neue"/>
            </a:endParaRPr>
          </a:p>
          <a:p>
            <a:pPr indent="-285750" lvl="1" marL="742950" rtl="0" algn="l">
              <a:spcBef>
                <a:spcPts val="0"/>
              </a:spcBef>
              <a:spcAft>
                <a:spcPts val="0"/>
              </a:spcAft>
              <a:buSzPts val="2400"/>
              <a:buFont typeface="Helvetica Neue"/>
              <a:buChar char="○"/>
            </a:pPr>
            <a:r>
              <a:rPr lang="en">
                <a:latin typeface="Helvetica Neue"/>
                <a:ea typeface="Helvetica Neue"/>
                <a:cs typeface="Helvetica Neue"/>
                <a:sym typeface="Helvetica Neue"/>
              </a:rPr>
              <a:t>Since we can’t control which individuals get the treatment, we don’t know what else (</a:t>
            </a:r>
            <a:r>
              <a:rPr i="1" lang="en">
                <a:solidFill>
                  <a:schemeClr val="dk1"/>
                </a:solidFill>
                <a:latin typeface="Helvetica Neue"/>
                <a:ea typeface="Helvetica Neue"/>
                <a:cs typeface="Helvetica Neue"/>
                <a:sym typeface="Helvetica Neue"/>
              </a:rPr>
              <a:t>confounding factors</a:t>
            </a:r>
            <a:r>
              <a:rPr lang="en">
                <a:latin typeface="Helvetica Neue"/>
                <a:ea typeface="Helvetica Neue"/>
                <a:cs typeface="Helvetica Neue"/>
                <a:sym typeface="Helvetica Neue"/>
              </a:rPr>
              <a:t>) impacts the outcome, and thus we can’t conclude causality.</a:t>
            </a:r>
            <a:endParaRPr>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xEl>
                                              <p:pRg end="0" st="0"/>
                                            </p:txEl>
                                          </p:spTgt>
                                        </p:tgtEl>
                                        <p:attrNameLst>
                                          <p:attrName>style.visibility</p:attrName>
                                        </p:attrNameLst>
                                      </p:cBhvr>
                                      <p:to>
                                        <p:strVal val="visible"/>
                                      </p:to>
                                    </p:set>
                                    <p:animEffect filter="fade" transition="in">
                                      <p:cBhvr>
                                        <p:cTn dur="1000"/>
                                        <p:tgtEl>
                                          <p:spTgt spid="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xEl>
                                              <p:pRg end="1" st="1"/>
                                            </p:txEl>
                                          </p:spTgt>
                                        </p:tgtEl>
                                        <p:attrNameLst>
                                          <p:attrName>style.visibility</p:attrName>
                                        </p:attrNameLst>
                                      </p:cBhvr>
                                      <p:to>
                                        <p:strVal val="visible"/>
                                      </p:to>
                                    </p:set>
                                    <p:animEffect filter="fade" transition="in">
                                      <p:cBhvr>
                                        <p:cTn dur="1000"/>
                                        <p:tgtEl>
                                          <p:spTgt spid="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xEl>
                                              <p:pRg end="2" st="2"/>
                                            </p:txEl>
                                          </p:spTgt>
                                        </p:tgtEl>
                                        <p:attrNameLst>
                                          <p:attrName>style.visibility</p:attrName>
                                        </p:attrNameLst>
                                      </p:cBhvr>
                                      <p:to>
                                        <p:strVal val="visible"/>
                                      </p:to>
                                    </p:set>
                                    <p:animEffect filter="fade" transition="in">
                                      <p:cBhvr>
                                        <p:cTn dur="1000"/>
                                        <p:tgtEl>
                                          <p:spTgt spid="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xEl>
                                              <p:pRg end="3" st="3"/>
                                            </p:txEl>
                                          </p:spTgt>
                                        </p:tgtEl>
                                        <p:attrNameLst>
                                          <p:attrName>style.visibility</p:attrName>
                                        </p:attrNameLst>
                                      </p:cBhvr>
                                      <p:to>
                                        <p:strVal val="visible"/>
                                      </p:to>
                                    </p:set>
                                    <p:animEffect filter="fade" transition="in">
                                      <p:cBhvr>
                                        <p:cTn dur="1000"/>
                                        <p:tgtEl>
                                          <p:spTgt spid="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sp>
        <p:nvSpPr>
          <p:cNvPr id="229" name="Google Shape;229;p38"/>
          <p:cNvSpPr txBox="1"/>
          <p:nvPr/>
        </p:nvSpPr>
        <p:spPr>
          <a:xfrm>
            <a:off x="203700" y="881875"/>
            <a:ext cx="8736600" cy="17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Luminar Company makes 70% </a:t>
            </a:r>
            <a:r>
              <a:rPr b="1" lang="en" sz="2000">
                <a:latin typeface="Calibri"/>
                <a:ea typeface="Calibri"/>
                <a:cs typeface="Calibri"/>
                <a:sym typeface="Calibri"/>
              </a:rPr>
              <a:t>A</a:t>
            </a:r>
            <a:r>
              <a:rPr lang="en" sz="2000">
                <a:latin typeface="Calibri"/>
                <a:ea typeface="Calibri"/>
                <a:cs typeface="Calibri"/>
                <a:sym typeface="Calibri"/>
              </a:rPr>
              <a:t> lamps and 30% </a:t>
            </a:r>
            <a:r>
              <a:rPr b="1" lang="en" sz="2000">
                <a:latin typeface="Calibri"/>
                <a:ea typeface="Calibri"/>
                <a:cs typeface="Calibri"/>
                <a:sym typeface="Calibri"/>
              </a:rPr>
              <a:t>B</a:t>
            </a:r>
            <a:r>
              <a:rPr lang="en" sz="2000">
                <a:latin typeface="Calibri"/>
                <a:ea typeface="Calibri"/>
                <a:cs typeface="Calibri"/>
                <a:sym typeface="Calibri"/>
              </a:rPr>
              <a:t> lamps.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A</a:t>
            </a:r>
            <a:r>
              <a:rPr lang="en" sz="2000">
                <a:latin typeface="Calibri"/>
                <a:ea typeface="Calibri"/>
                <a:cs typeface="Calibri"/>
                <a:sym typeface="Calibri"/>
              </a:rPr>
              <a:t> lamps have a 1% chance of being defective.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B</a:t>
            </a:r>
            <a:r>
              <a:rPr lang="en" sz="2000">
                <a:latin typeface="Calibri"/>
                <a:ea typeface="Calibri"/>
                <a:cs typeface="Calibri"/>
                <a:sym typeface="Calibri"/>
              </a:rPr>
              <a:t> lamps have a 1.5% chance of being defective.</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Draw a tree diagram to represent the data</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230" name="Google Shape;230;p38"/>
          <p:cNvCxnSpPr/>
          <p:nvPr/>
        </p:nvCxnSpPr>
        <p:spPr>
          <a:xfrm flipH="1" rot="10800000">
            <a:off x="1796625" y="3428175"/>
            <a:ext cx="2192100" cy="4812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38"/>
          <p:cNvCxnSpPr/>
          <p:nvPr/>
        </p:nvCxnSpPr>
        <p:spPr>
          <a:xfrm flipH="1" rot="10800000">
            <a:off x="4972550" y="2337525"/>
            <a:ext cx="2181600" cy="10158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38"/>
          <p:cNvCxnSpPr/>
          <p:nvPr/>
        </p:nvCxnSpPr>
        <p:spPr>
          <a:xfrm>
            <a:off x="4994000" y="3353325"/>
            <a:ext cx="2138700" cy="855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38"/>
          <p:cNvCxnSpPr/>
          <p:nvPr/>
        </p:nvCxnSpPr>
        <p:spPr>
          <a:xfrm flipH="1" rot="10800000">
            <a:off x="4812150" y="4069825"/>
            <a:ext cx="2363100" cy="5667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8"/>
          <p:cNvCxnSpPr/>
          <p:nvPr/>
        </p:nvCxnSpPr>
        <p:spPr>
          <a:xfrm>
            <a:off x="4833550" y="4636525"/>
            <a:ext cx="2363100" cy="1389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8"/>
          <p:cNvCxnSpPr/>
          <p:nvPr/>
        </p:nvCxnSpPr>
        <p:spPr>
          <a:xfrm>
            <a:off x="1818025" y="3909375"/>
            <a:ext cx="2063700" cy="66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cxnSp>
        <p:nvCxnSpPr>
          <p:cNvPr id="241" name="Google Shape;241;p39"/>
          <p:cNvCxnSpPr/>
          <p:nvPr/>
        </p:nvCxnSpPr>
        <p:spPr>
          <a:xfrm flipH="1" rot="10800000">
            <a:off x="1796625" y="3428175"/>
            <a:ext cx="2192100" cy="4812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39"/>
          <p:cNvCxnSpPr/>
          <p:nvPr/>
        </p:nvCxnSpPr>
        <p:spPr>
          <a:xfrm flipH="1" rot="10800000">
            <a:off x="4972550" y="2337525"/>
            <a:ext cx="2181600" cy="10158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39"/>
          <p:cNvCxnSpPr/>
          <p:nvPr/>
        </p:nvCxnSpPr>
        <p:spPr>
          <a:xfrm>
            <a:off x="4994000" y="3353325"/>
            <a:ext cx="2138700" cy="85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9"/>
          <p:cNvCxnSpPr/>
          <p:nvPr/>
        </p:nvCxnSpPr>
        <p:spPr>
          <a:xfrm flipH="1" rot="10800000">
            <a:off x="4812150" y="4069825"/>
            <a:ext cx="2363100" cy="5667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9"/>
          <p:cNvCxnSpPr/>
          <p:nvPr/>
        </p:nvCxnSpPr>
        <p:spPr>
          <a:xfrm>
            <a:off x="4833550" y="4636525"/>
            <a:ext cx="2363100" cy="1389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9"/>
          <p:cNvCxnSpPr/>
          <p:nvPr/>
        </p:nvCxnSpPr>
        <p:spPr>
          <a:xfrm>
            <a:off x="1818025" y="3909375"/>
            <a:ext cx="2063700" cy="6630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39"/>
          <p:cNvSpPr txBox="1"/>
          <p:nvPr/>
        </p:nvSpPr>
        <p:spPr>
          <a:xfrm>
            <a:off x="4077086" y="3158989"/>
            <a:ext cx="951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Lamp A</a:t>
            </a:r>
            <a:endParaRPr/>
          </a:p>
        </p:txBody>
      </p:sp>
      <p:sp>
        <p:nvSpPr>
          <p:cNvPr id="248" name="Google Shape;248;p39"/>
          <p:cNvSpPr txBox="1"/>
          <p:nvPr/>
        </p:nvSpPr>
        <p:spPr>
          <a:xfrm>
            <a:off x="4030263" y="3214275"/>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4001873" y="4425379"/>
            <a:ext cx="951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Lamp B</a:t>
            </a:r>
            <a:endParaRPr/>
          </a:p>
        </p:txBody>
      </p:sp>
      <p:sp>
        <p:nvSpPr>
          <p:cNvPr id="250" name="Google Shape;250;p39"/>
          <p:cNvSpPr txBox="1"/>
          <p:nvPr/>
        </p:nvSpPr>
        <p:spPr>
          <a:xfrm rot="784">
            <a:off x="7202240" y="3235197"/>
            <a:ext cx="13152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ot defective</a:t>
            </a:r>
            <a:endParaRPr/>
          </a:p>
        </p:txBody>
      </p:sp>
      <p:sp>
        <p:nvSpPr>
          <p:cNvPr id="251" name="Google Shape;251;p39"/>
          <p:cNvSpPr txBox="1"/>
          <p:nvPr/>
        </p:nvSpPr>
        <p:spPr>
          <a:xfrm rot="767">
            <a:off x="7191652" y="4542402"/>
            <a:ext cx="1344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ot </a:t>
            </a:r>
            <a:r>
              <a:rPr lang="en"/>
              <a:t>defective</a:t>
            </a:r>
            <a:endParaRPr/>
          </a:p>
        </p:txBody>
      </p:sp>
      <p:sp>
        <p:nvSpPr>
          <p:cNvPr id="252" name="Google Shape;252;p39"/>
          <p:cNvSpPr txBox="1"/>
          <p:nvPr/>
        </p:nvSpPr>
        <p:spPr>
          <a:xfrm>
            <a:off x="7205642" y="2046379"/>
            <a:ext cx="928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efective</a:t>
            </a:r>
            <a:endParaRPr/>
          </a:p>
        </p:txBody>
      </p:sp>
      <p:sp>
        <p:nvSpPr>
          <p:cNvPr id="253" name="Google Shape;253;p39"/>
          <p:cNvSpPr txBox="1"/>
          <p:nvPr/>
        </p:nvSpPr>
        <p:spPr>
          <a:xfrm>
            <a:off x="4030263" y="444880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txBox="1"/>
          <p:nvPr/>
        </p:nvSpPr>
        <p:spPr>
          <a:xfrm>
            <a:off x="7174213" y="322740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nvSpPr>
        <p:spPr>
          <a:xfrm>
            <a:off x="7196638" y="459135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txBox="1"/>
          <p:nvPr/>
        </p:nvSpPr>
        <p:spPr>
          <a:xfrm>
            <a:off x="218225" y="881875"/>
            <a:ext cx="6077700" cy="17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Luminar Company makes 70% </a:t>
            </a:r>
            <a:r>
              <a:rPr b="1" lang="en" sz="2000">
                <a:latin typeface="Calibri"/>
                <a:ea typeface="Calibri"/>
                <a:cs typeface="Calibri"/>
                <a:sym typeface="Calibri"/>
              </a:rPr>
              <a:t>A</a:t>
            </a:r>
            <a:r>
              <a:rPr lang="en" sz="2000">
                <a:latin typeface="Calibri"/>
                <a:ea typeface="Calibri"/>
                <a:cs typeface="Calibri"/>
                <a:sym typeface="Calibri"/>
              </a:rPr>
              <a:t> lamps and 30% </a:t>
            </a:r>
            <a:r>
              <a:rPr b="1" lang="en" sz="2000">
                <a:latin typeface="Calibri"/>
                <a:ea typeface="Calibri"/>
                <a:cs typeface="Calibri"/>
                <a:sym typeface="Calibri"/>
              </a:rPr>
              <a:t>B</a:t>
            </a:r>
            <a:r>
              <a:rPr lang="en" sz="2000">
                <a:latin typeface="Calibri"/>
                <a:ea typeface="Calibri"/>
                <a:cs typeface="Calibri"/>
                <a:sym typeface="Calibri"/>
              </a:rPr>
              <a:t> lamps.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A</a:t>
            </a:r>
            <a:r>
              <a:rPr lang="en" sz="2000">
                <a:latin typeface="Calibri"/>
                <a:ea typeface="Calibri"/>
                <a:cs typeface="Calibri"/>
                <a:sym typeface="Calibri"/>
              </a:rPr>
              <a:t> lamps have a 1% chance of being defective.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B</a:t>
            </a:r>
            <a:r>
              <a:rPr lang="en" sz="2000">
                <a:latin typeface="Calibri"/>
                <a:ea typeface="Calibri"/>
                <a:cs typeface="Calibri"/>
                <a:sym typeface="Calibri"/>
              </a:rPr>
              <a:t> lamps have a 1.5% chance of being defective.</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Draw a tree diagram to represent the data</a:t>
            </a:r>
            <a:endParaRPr>
              <a:latin typeface="Calibri"/>
              <a:ea typeface="Calibri"/>
              <a:cs typeface="Calibri"/>
              <a:sym typeface="Calibri"/>
            </a:endParaRPr>
          </a:p>
        </p:txBody>
      </p:sp>
      <p:sp>
        <p:nvSpPr>
          <p:cNvPr id="257" name="Google Shape;257;p39"/>
          <p:cNvSpPr txBox="1"/>
          <p:nvPr/>
        </p:nvSpPr>
        <p:spPr>
          <a:xfrm>
            <a:off x="7246892" y="3843704"/>
            <a:ext cx="928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efective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cxnSp>
        <p:nvCxnSpPr>
          <p:cNvPr id="263" name="Google Shape;263;p40"/>
          <p:cNvCxnSpPr/>
          <p:nvPr/>
        </p:nvCxnSpPr>
        <p:spPr>
          <a:xfrm flipH="1" rot="10800000">
            <a:off x="1796625" y="3428175"/>
            <a:ext cx="2192100" cy="4812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40"/>
          <p:cNvCxnSpPr/>
          <p:nvPr/>
        </p:nvCxnSpPr>
        <p:spPr>
          <a:xfrm flipH="1" rot="10800000">
            <a:off x="4972550" y="2337525"/>
            <a:ext cx="2181600" cy="10158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40"/>
          <p:cNvCxnSpPr/>
          <p:nvPr/>
        </p:nvCxnSpPr>
        <p:spPr>
          <a:xfrm>
            <a:off x="4994000" y="3353325"/>
            <a:ext cx="2138700" cy="855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40"/>
          <p:cNvCxnSpPr/>
          <p:nvPr/>
        </p:nvCxnSpPr>
        <p:spPr>
          <a:xfrm flipH="1" rot="10800000">
            <a:off x="4812150" y="4069825"/>
            <a:ext cx="2363100" cy="5667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40"/>
          <p:cNvCxnSpPr/>
          <p:nvPr/>
        </p:nvCxnSpPr>
        <p:spPr>
          <a:xfrm>
            <a:off x="4833550" y="4636525"/>
            <a:ext cx="2363100" cy="1389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40"/>
          <p:cNvCxnSpPr/>
          <p:nvPr/>
        </p:nvCxnSpPr>
        <p:spPr>
          <a:xfrm>
            <a:off x="1818025" y="3909375"/>
            <a:ext cx="2063700" cy="66300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40"/>
          <p:cNvSpPr txBox="1"/>
          <p:nvPr/>
        </p:nvSpPr>
        <p:spPr>
          <a:xfrm>
            <a:off x="4077086" y="3158989"/>
            <a:ext cx="951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Lamp A</a:t>
            </a:r>
            <a:endParaRPr/>
          </a:p>
        </p:txBody>
      </p:sp>
      <p:sp>
        <p:nvSpPr>
          <p:cNvPr id="270" name="Google Shape;270;p40"/>
          <p:cNvSpPr txBox="1"/>
          <p:nvPr/>
        </p:nvSpPr>
        <p:spPr>
          <a:xfrm>
            <a:off x="4030263" y="3214275"/>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txBox="1"/>
          <p:nvPr/>
        </p:nvSpPr>
        <p:spPr>
          <a:xfrm>
            <a:off x="4001873" y="4425379"/>
            <a:ext cx="951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Lamp B</a:t>
            </a:r>
            <a:endParaRPr/>
          </a:p>
        </p:txBody>
      </p:sp>
      <p:sp>
        <p:nvSpPr>
          <p:cNvPr id="272" name="Google Shape;272;p40"/>
          <p:cNvSpPr txBox="1"/>
          <p:nvPr/>
        </p:nvSpPr>
        <p:spPr>
          <a:xfrm rot="784">
            <a:off x="7202240" y="3235197"/>
            <a:ext cx="13152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 defective</a:t>
            </a:r>
            <a:endParaRPr/>
          </a:p>
        </p:txBody>
      </p:sp>
      <p:sp>
        <p:nvSpPr>
          <p:cNvPr id="273" name="Google Shape;273;p40"/>
          <p:cNvSpPr txBox="1"/>
          <p:nvPr/>
        </p:nvSpPr>
        <p:spPr>
          <a:xfrm rot="767">
            <a:off x="7191652" y="4542402"/>
            <a:ext cx="13446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 defective</a:t>
            </a:r>
            <a:endParaRPr/>
          </a:p>
        </p:txBody>
      </p:sp>
      <p:sp>
        <p:nvSpPr>
          <p:cNvPr id="274" name="Google Shape;274;p40"/>
          <p:cNvSpPr txBox="1"/>
          <p:nvPr/>
        </p:nvSpPr>
        <p:spPr>
          <a:xfrm>
            <a:off x="7205642" y="2046379"/>
            <a:ext cx="928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Defective</a:t>
            </a:r>
            <a:endParaRPr/>
          </a:p>
        </p:txBody>
      </p:sp>
      <p:sp>
        <p:nvSpPr>
          <p:cNvPr id="275" name="Google Shape;275;p40"/>
          <p:cNvSpPr txBox="1"/>
          <p:nvPr/>
        </p:nvSpPr>
        <p:spPr>
          <a:xfrm>
            <a:off x="4030263" y="444880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txBox="1"/>
          <p:nvPr/>
        </p:nvSpPr>
        <p:spPr>
          <a:xfrm>
            <a:off x="7174213" y="322740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txBox="1"/>
          <p:nvPr/>
        </p:nvSpPr>
        <p:spPr>
          <a:xfrm>
            <a:off x="7196638" y="4591350"/>
            <a:ext cx="9222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txBox="1"/>
          <p:nvPr/>
        </p:nvSpPr>
        <p:spPr>
          <a:xfrm>
            <a:off x="189175" y="900350"/>
            <a:ext cx="6077700" cy="17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Luminar Company makes 70% </a:t>
            </a:r>
            <a:r>
              <a:rPr b="1" lang="en" sz="2000">
                <a:latin typeface="Calibri"/>
                <a:ea typeface="Calibri"/>
                <a:cs typeface="Calibri"/>
                <a:sym typeface="Calibri"/>
              </a:rPr>
              <a:t>A</a:t>
            </a:r>
            <a:r>
              <a:rPr lang="en" sz="2000">
                <a:latin typeface="Calibri"/>
                <a:ea typeface="Calibri"/>
                <a:cs typeface="Calibri"/>
                <a:sym typeface="Calibri"/>
              </a:rPr>
              <a:t> lamps and 30% </a:t>
            </a:r>
            <a:r>
              <a:rPr b="1" lang="en" sz="2000">
                <a:latin typeface="Calibri"/>
                <a:ea typeface="Calibri"/>
                <a:cs typeface="Calibri"/>
                <a:sym typeface="Calibri"/>
              </a:rPr>
              <a:t>B</a:t>
            </a:r>
            <a:r>
              <a:rPr lang="en" sz="2000">
                <a:latin typeface="Calibri"/>
                <a:ea typeface="Calibri"/>
                <a:cs typeface="Calibri"/>
                <a:sym typeface="Calibri"/>
              </a:rPr>
              <a:t> lamps.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A</a:t>
            </a:r>
            <a:r>
              <a:rPr lang="en" sz="2000">
                <a:latin typeface="Calibri"/>
                <a:ea typeface="Calibri"/>
                <a:cs typeface="Calibri"/>
                <a:sym typeface="Calibri"/>
              </a:rPr>
              <a:t> lamps have a 1% chance of being defective. </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B</a:t>
            </a:r>
            <a:r>
              <a:rPr lang="en" sz="2000">
                <a:latin typeface="Calibri"/>
                <a:ea typeface="Calibri"/>
                <a:cs typeface="Calibri"/>
                <a:sym typeface="Calibri"/>
              </a:rPr>
              <a:t> lamps have a 1.5% chance of being defective.</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Draw a tree diagram to represent the data</a:t>
            </a:r>
            <a:endParaRPr>
              <a:latin typeface="Calibri"/>
              <a:ea typeface="Calibri"/>
              <a:cs typeface="Calibri"/>
              <a:sym typeface="Calibri"/>
            </a:endParaRPr>
          </a:p>
        </p:txBody>
      </p:sp>
      <p:sp>
        <p:nvSpPr>
          <p:cNvPr id="279" name="Google Shape;279;p40"/>
          <p:cNvSpPr txBox="1"/>
          <p:nvPr/>
        </p:nvSpPr>
        <p:spPr>
          <a:xfrm>
            <a:off x="7246892" y="3843704"/>
            <a:ext cx="928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Defective</a:t>
            </a:r>
            <a:endParaRPr/>
          </a:p>
        </p:txBody>
      </p:sp>
      <p:sp>
        <p:nvSpPr>
          <p:cNvPr id="280" name="Google Shape;280;p40"/>
          <p:cNvSpPr txBox="1"/>
          <p:nvPr/>
        </p:nvSpPr>
        <p:spPr>
          <a:xfrm rot="1108763">
            <a:off x="2803364" y="3978644"/>
            <a:ext cx="489331" cy="3637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.30</a:t>
            </a:r>
            <a:endParaRPr/>
          </a:p>
        </p:txBody>
      </p:sp>
      <p:sp>
        <p:nvSpPr>
          <p:cNvPr id="281" name="Google Shape;281;p40"/>
          <p:cNvSpPr txBox="1"/>
          <p:nvPr/>
        </p:nvSpPr>
        <p:spPr>
          <a:xfrm rot="-485384">
            <a:off x="2807001" y="3290525"/>
            <a:ext cx="481794" cy="36359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.70</a:t>
            </a:r>
            <a:endParaRPr/>
          </a:p>
        </p:txBody>
      </p:sp>
      <p:sp>
        <p:nvSpPr>
          <p:cNvPr id="282" name="Google Shape;282;p40"/>
          <p:cNvSpPr txBox="1"/>
          <p:nvPr/>
        </p:nvSpPr>
        <p:spPr>
          <a:xfrm rot="-1455000">
            <a:off x="6056458" y="2370290"/>
            <a:ext cx="528098" cy="3636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83" name="Google Shape;283;p40"/>
          <p:cNvSpPr txBox="1"/>
          <p:nvPr/>
        </p:nvSpPr>
        <p:spPr>
          <a:xfrm>
            <a:off x="6145933" y="3071043"/>
            <a:ext cx="5280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.99</a:t>
            </a:r>
            <a:endParaRPr/>
          </a:p>
        </p:txBody>
      </p:sp>
      <p:sp>
        <p:nvSpPr>
          <p:cNvPr id="284" name="Google Shape;284;p40"/>
          <p:cNvSpPr txBox="1"/>
          <p:nvPr/>
        </p:nvSpPr>
        <p:spPr>
          <a:xfrm rot="-920292">
            <a:off x="5726497" y="3910755"/>
            <a:ext cx="707708" cy="3636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.015</a:t>
            </a:r>
            <a:endParaRPr/>
          </a:p>
        </p:txBody>
      </p:sp>
      <p:sp>
        <p:nvSpPr>
          <p:cNvPr id="285" name="Google Shape;285;p40"/>
          <p:cNvSpPr txBox="1"/>
          <p:nvPr/>
        </p:nvSpPr>
        <p:spPr>
          <a:xfrm rot="155955">
            <a:off x="6208432" y="4385604"/>
            <a:ext cx="707828" cy="36367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.985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pic>
        <p:nvPicPr>
          <p:cNvPr id="291" name="Google Shape;291;p41"/>
          <p:cNvPicPr preferRelativeResize="0"/>
          <p:nvPr/>
        </p:nvPicPr>
        <p:blipFill>
          <a:blip r:embed="rId3">
            <a:alphaModFix/>
          </a:blip>
          <a:stretch>
            <a:fillRect/>
          </a:stretch>
        </p:blipFill>
        <p:spPr>
          <a:xfrm>
            <a:off x="1872600" y="1730225"/>
            <a:ext cx="7105650" cy="2978100"/>
          </a:xfrm>
          <a:prstGeom prst="rect">
            <a:avLst/>
          </a:prstGeom>
          <a:noFill/>
          <a:ln>
            <a:noFill/>
          </a:ln>
        </p:spPr>
      </p:pic>
      <p:sp>
        <p:nvSpPr>
          <p:cNvPr id="292" name="Google Shape;292;p41"/>
          <p:cNvSpPr txBox="1"/>
          <p:nvPr>
            <p:ph idx="1" type="body"/>
          </p:nvPr>
        </p:nvSpPr>
        <p:spPr>
          <a:xfrm>
            <a:off x="334175" y="881875"/>
            <a:ext cx="8330400" cy="16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.01   =  P(a lamp is defective ____________________) </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.99   =  P(a lamp is not defective ____________________) </a:t>
            </a:r>
            <a:endParaRPr sz="2000">
              <a:solidFill>
                <a:srgbClr val="FF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.70   =  P(Lamp is ______)</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.30   =  P(Lamp is ______)</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pic>
        <p:nvPicPr>
          <p:cNvPr id="298" name="Google Shape;298;p42"/>
          <p:cNvPicPr preferRelativeResize="0"/>
          <p:nvPr/>
        </p:nvPicPr>
        <p:blipFill>
          <a:blip r:embed="rId3">
            <a:alphaModFix/>
          </a:blip>
          <a:stretch>
            <a:fillRect/>
          </a:stretch>
        </p:blipFill>
        <p:spPr>
          <a:xfrm>
            <a:off x="1872600" y="1730225"/>
            <a:ext cx="7105650" cy="2978100"/>
          </a:xfrm>
          <a:prstGeom prst="rect">
            <a:avLst/>
          </a:prstGeom>
          <a:noFill/>
          <a:ln>
            <a:noFill/>
          </a:ln>
        </p:spPr>
      </p:pic>
      <p:sp>
        <p:nvSpPr>
          <p:cNvPr id="299" name="Google Shape;299;p42"/>
          <p:cNvSpPr txBox="1"/>
          <p:nvPr>
            <p:ph idx="1" type="body"/>
          </p:nvPr>
        </p:nvSpPr>
        <p:spPr>
          <a:xfrm>
            <a:off x="334175" y="881875"/>
            <a:ext cx="8644200" cy="16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alibri"/>
                <a:ea typeface="Calibri"/>
                <a:cs typeface="Calibri"/>
                <a:sym typeface="Calibri"/>
              </a:rPr>
              <a:t>.01   =  P(a lamp is defective </a:t>
            </a:r>
            <a:r>
              <a:rPr lang="en" sz="1800">
                <a:solidFill>
                  <a:srgbClr val="FF0000"/>
                </a:solidFill>
                <a:latin typeface="Calibri"/>
                <a:ea typeface="Calibri"/>
                <a:cs typeface="Calibri"/>
                <a:sym typeface="Calibri"/>
              </a:rPr>
              <a:t>given the lamp is Lamp A</a:t>
            </a:r>
            <a:r>
              <a:rPr lang="en" sz="1800">
                <a:solidFill>
                  <a:srgbClr val="000000"/>
                </a:solidFill>
                <a:latin typeface="Calibri"/>
                <a:ea typeface="Calibri"/>
                <a:cs typeface="Calibri"/>
                <a:sym typeface="Calibri"/>
              </a:rPr>
              <a:t>) = </a:t>
            </a:r>
            <a:r>
              <a:rPr lang="en" sz="1800">
                <a:solidFill>
                  <a:srgbClr val="FF0000"/>
                </a:solidFill>
                <a:latin typeface="Calibri"/>
                <a:ea typeface="Calibri"/>
                <a:cs typeface="Calibri"/>
                <a:sym typeface="Calibri"/>
              </a:rPr>
              <a:t>P( defective | Lamp A )</a:t>
            </a:r>
            <a:endParaRPr sz="1800">
              <a:solidFill>
                <a:srgbClr val="FF0000"/>
              </a:solidFill>
              <a:latin typeface="Calibri"/>
              <a:ea typeface="Calibri"/>
              <a:cs typeface="Calibri"/>
              <a:sym typeface="Calibri"/>
            </a:endParaRPr>
          </a:p>
          <a:p>
            <a:pPr indent="0" lvl="0" marL="0" rtl="0" algn="l">
              <a:spcBef>
                <a:spcPts val="0"/>
              </a:spcBef>
              <a:spcAft>
                <a:spcPts val="0"/>
              </a:spcAft>
              <a:buNone/>
            </a:pPr>
            <a:r>
              <a:rPr lang="en" sz="1800">
                <a:solidFill>
                  <a:srgbClr val="000000"/>
                </a:solidFill>
                <a:latin typeface="Calibri"/>
                <a:ea typeface="Calibri"/>
                <a:cs typeface="Calibri"/>
                <a:sym typeface="Calibri"/>
              </a:rPr>
              <a:t>.99   =  P(a lamp is not defective </a:t>
            </a:r>
            <a:r>
              <a:rPr lang="en" sz="1800">
                <a:solidFill>
                  <a:srgbClr val="FF0000"/>
                </a:solidFill>
                <a:latin typeface="Calibri"/>
                <a:ea typeface="Calibri"/>
                <a:cs typeface="Calibri"/>
                <a:sym typeface="Calibri"/>
              </a:rPr>
              <a:t>given the lamp is Lamp A</a:t>
            </a:r>
            <a:r>
              <a:rPr lang="en" sz="1800">
                <a:solidFill>
                  <a:srgbClr val="000000"/>
                </a:solidFill>
                <a:latin typeface="Calibri"/>
                <a:ea typeface="Calibri"/>
                <a:cs typeface="Calibri"/>
                <a:sym typeface="Calibri"/>
              </a:rPr>
              <a:t>) =</a:t>
            </a:r>
            <a:r>
              <a:rPr lang="en" sz="1800">
                <a:solidFill>
                  <a:srgbClr val="FF0000"/>
                </a:solidFill>
                <a:latin typeface="Calibri"/>
                <a:ea typeface="Calibri"/>
                <a:cs typeface="Calibri"/>
                <a:sym typeface="Calibri"/>
              </a:rPr>
              <a:t> P( not defective | Lamp A )</a:t>
            </a:r>
            <a:endParaRPr sz="1800">
              <a:solidFill>
                <a:srgbClr val="FF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.70   =  P(Lamp is </a:t>
            </a:r>
            <a:r>
              <a:rPr lang="en" sz="2000" u="sng">
                <a:solidFill>
                  <a:srgbClr val="FF0000"/>
                </a:solidFill>
                <a:latin typeface="Calibri"/>
                <a:ea typeface="Calibri"/>
                <a:cs typeface="Calibri"/>
                <a:sym typeface="Calibri"/>
              </a:rPr>
              <a:t>Lamp A</a:t>
            </a: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.30   =  P(Lamp is </a:t>
            </a:r>
            <a:r>
              <a:rPr lang="en" sz="2000" u="sng">
                <a:solidFill>
                  <a:srgbClr val="FF0000"/>
                </a:solidFill>
                <a:latin typeface="Calibri"/>
                <a:ea typeface="Calibri"/>
                <a:cs typeface="Calibri"/>
                <a:sym typeface="Calibri"/>
              </a:rPr>
              <a:t>Lamp B</a:t>
            </a:r>
            <a:r>
              <a:rPr lang="en" sz="2000">
                <a:solidFill>
                  <a:srgbClr val="000000"/>
                </a:solidFill>
                <a:latin typeface="Calibri"/>
                <a:ea typeface="Calibri"/>
                <a:cs typeface="Calibri"/>
                <a:sym typeface="Calibri"/>
              </a:rPr>
              <a: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pic>
        <p:nvPicPr>
          <p:cNvPr id="305" name="Google Shape;305;p43"/>
          <p:cNvPicPr preferRelativeResize="0"/>
          <p:nvPr/>
        </p:nvPicPr>
        <p:blipFill>
          <a:blip r:embed="rId3">
            <a:alphaModFix/>
          </a:blip>
          <a:stretch>
            <a:fillRect/>
          </a:stretch>
        </p:blipFill>
        <p:spPr>
          <a:xfrm>
            <a:off x="1872600" y="1730225"/>
            <a:ext cx="7105650" cy="2978100"/>
          </a:xfrm>
          <a:prstGeom prst="rect">
            <a:avLst/>
          </a:prstGeom>
          <a:noFill/>
          <a:ln>
            <a:noFill/>
          </a:ln>
        </p:spPr>
      </p:pic>
      <p:sp>
        <p:nvSpPr>
          <p:cNvPr id="306" name="Google Shape;306;p43"/>
          <p:cNvSpPr txBox="1"/>
          <p:nvPr>
            <p:ph idx="1" type="body"/>
          </p:nvPr>
        </p:nvSpPr>
        <p:spPr>
          <a:xfrm>
            <a:off x="334175" y="881875"/>
            <a:ext cx="8330400" cy="16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If a randomly selected lamp is defective, what is the probability that the lamp was manufactured in factory A?</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P( ______ | ________ )</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pic>
        <p:nvPicPr>
          <p:cNvPr id="312" name="Google Shape;312;p44"/>
          <p:cNvPicPr preferRelativeResize="0"/>
          <p:nvPr/>
        </p:nvPicPr>
        <p:blipFill>
          <a:blip r:embed="rId3">
            <a:alphaModFix/>
          </a:blip>
          <a:stretch>
            <a:fillRect/>
          </a:stretch>
        </p:blipFill>
        <p:spPr>
          <a:xfrm>
            <a:off x="1872600" y="1730225"/>
            <a:ext cx="7105650" cy="2978100"/>
          </a:xfrm>
          <a:prstGeom prst="rect">
            <a:avLst/>
          </a:prstGeom>
          <a:noFill/>
          <a:ln>
            <a:noFill/>
          </a:ln>
        </p:spPr>
      </p:pic>
      <p:sp>
        <p:nvSpPr>
          <p:cNvPr id="313" name="Google Shape;313;p44"/>
          <p:cNvSpPr txBox="1"/>
          <p:nvPr>
            <p:ph idx="1" type="body"/>
          </p:nvPr>
        </p:nvSpPr>
        <p:spPr>
          <a:xfrm>
            <a:off x="334175" y="881875"/>
            <a:ext cx="8330400" cy="16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If a randomly selected lamp is defective, what is the probability that the lamp was manufactured in factory A?</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rPr lang="en" sz="2000">
                <a:solidFill>
                  <a:srgbClr val="000000"/>
                </a:solidFill>
                <a:latin typeface="Calibri"/>
                <a:ea typeface="Calibri"/>
                <a:cs typeface="Calibri"/>
                <a:sym typeface="Calibri"/>
              </a:rPr>
              <a:t>P( </a:t>
            </a:r>
            <a:r>
              <a:rPr lang="en" sz="2000">
                <a:solidFill>
                  <a:srgbClr val="FF0000"/>
                </a:solidFill>
                <a:latin typeface="Calibri"/>
                <a:ea typeface="Calibri"/>
                <a:cs typeface="Calibri"/>
                <a:sym typeface="Calibri"/>
              </a:rPr>
              <a:t>Lamp A</a:t>
            </a:r>
            <a:r>
              <a:rPr lang="en" sz="2000">
                <a:solidFill>
                  <a:srgbClr val="000000"/>
                </a:solidFill>
                <a:latin typeface="Calibri"/>
                <a:ea typeface="Calibri"/>
                <a:cs typeface="Calibri"/>
                <a:sym typeface="Calibri"/>
              </a:rPr>
              <a:t> | </a:t>
            </a:r>
            <a:r>
              <a:rPr lang="en" sz="2000">
                <a:solidFill>
                  <a:srgbClr val="FF0000"/>
                </a:solidFill>
                <a:latin typeface="Calibri"/>
                <a:ea typeface="Calibri"/>
                <a:cs typeface="Calibri"/>
                <a:sym typeface="Calibri"/>
              </a:rPr>
              <a:t>defective</a:t>
            </a:r>
            <a:r>
              <a:rPr lang="en" sz="2000">
                <a:solidFill>
                  <a:srgbClr val="000000"/>
                </a:solidFill>
                <a:latin typeface="Calibri"/>
                <a:ea typeface="Calibri"/>
                <a:cs typeface="Calibri"/>
                <a:sym typeface="Calibri"/>
              </a:rPr>
              <a:t> )</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a:t>
            </a:r>
            <a:endParaRPr/>
          </a:p>
        </p:txBody>
      </p:sp>
      <p:pic>
        <p:nvPicPr>
          <p:cNvPr id="319" name="Google Shape;319;p45"/>
          <p:cNvPicPr preferRelativeResize="0"/>
          <p:nvPr/>
        </p:nvPicPr>
        <p:blipFill>
          <a:blip r:embed="rId3">
            <a:alphaModFix/>
          </a:blip>
          <a:stretch>
            <a:fillRect/>
          </a:stretch>
        </p:blipFill>
        <p:spPr>
          <a:xfrm>
            <a:off x="2202100" y="1868325"/>
            <a:ext cx="6776149" cy="2839999"/>
          </a:xfrm>
          <a:prstGeom prst="rect">
            <a:avLst/>
          </a:prstGeom>
          <a:noFill/>
          <a:ln>
            <a:noFill/>
          </a:ln>
        </p:spPr>
      </p:pic>
      <p:sp>
        <p:nvSpPr>
          <p:cNvPr id="320" name="Google Shape;320;p45"/>
          <p:cNvSpPr txBox="1"/>
          <p:nvPr>
            <p:ph idx="1" type="body"/>
          </p:nvPr>
        </p:nvSpPr>
        <p:spPr>
          <a:xfrm>
            <a:off x="334175" y="881875"/>
            <a:ext cx="8330400" cy="16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alibri"/>
                <a:ea typeface="Calibri"/>
                <a:cs typeface="Calibri"/>
                <a:sym typeface="Calibri"/>
              </a:rPr>
              <a:t>P( </a:t>
            </a:r>
            <a:r>
              <a:rPr lang="en" sz="2000">
                <a:solidFill>
                  <a:srgbClr val="FF0000"/>
                </a:solidFill>
                <a:latin typeface="Calibri"/>
                <a:ea typeface="Calibri"/>
                <a:cs typeface="Calibri"/>
                <a:sym typeface="Calibri"/>
              </a:rPr>
              <a:t>Lamp A</a:t>
            </a:r>
            <a:r>
              <a:rPr lang="en" sz="2000">
                <a:solidFill>
                  <a:srgbClr val="000000"/>
                </a:solidFill>
                <a:latin typeface="Calibri"/>
                <a:ea typeface="Calibri"/>
                <a:cs typeface="Calibri"/>
                <a:sym typeface="Calibri"/>
              </a:rPr>
              <a:t> | </a:t>
            </a:r>
            <a:r>
              <a:rPr lang="en" sz="2000">
                <a:solidFill>
                  <a:srgbClr val="FF0000"/>
                </a:solidFill>
                <a:latin typeface="Calibri"/>
                <a:ea typeface="Calibri"/>
                <a:cs typeface="Calibri"/>
                <a:sym typeface="Calibri"/>
              </a:rPr>
              <a:t>defective</a:t>
            </a:r>
            <a:r>
              <a:rPr lang="en" sz="2000">
                <a:solidFill>
                  <a:srgbClr val="000000"/>
                </a:solidFill>
                <a:latin typeface="Calibri"/>
                <a:ea typeface="Calibri"/>
                <a:cs typeface="Calibri"/>
                <a:sym typeface="Calibri"/>
              </a:rPr>
              <a:t> ) </a:t>
            </a:r>
            <a:r>
              <a:rPr lang="en" sz="2000">
                <a:solidFill>
                  <a:srgbClr val="FF0000"/>
                </a:solidFill>
                <a:latin typeface="Calibri"/>
                <a:ea typeface="Calibri"/>
                <a:cs typeface="Calibri"/>
                <a:sym typeface="Calibri"/>
              </a:rPr>
              <a:t>=  </a:t>
            </a:r>
            <a:r>
              <a:rPr lang="en" sz="2000" u="sng">
                <a:solidFill>
                  <a:srgbClr val="FF0000"/>
                </a:solidFill>
                <a:latin typeface="Calibri"/>
                <a:ea typeface="Calibri"/>
                <a:cs typeface="Calibri"/>
                <a:sym typeface="Calibri"/>
              </a:rPr>
              <a:t>P(Lamp A) * P(Lamp is defective given Lamp A)</a:t>
            </a:r>
            <a:endParaRPr sz="2000" u="sng">
              <a:solidFill>
                <a:srgbClr val="FF0000"/>
              </a:solidFill>
              <a:latin typeface="Calibri"/>
              <a:ea typeface="Calibri"/>
              <a:cs typeface="Calibri"/>
              <a:sym typeface="Calibri"/>
            </a:endParaRPr>
          </a:p>
          <a:p>
            <a:pPr indent="0" lvl="0" marL="0" rtl="0" algn="l">
              <a:spcBef>
                <a:spcPts val="0"/>
              </a:spcBef>
              <a:spcAft>
                <a:spcPts val="0"/>
              </a:spcAft>
              <a:buNone/>
            </a:pPr>
            <a:r>
              <a:rPr lang="en" sz="2000">
                <a:solidFill>
                  <a:srgbClr val="FF0000"/>
                </a:solidFill>
                <a:latin typeface="Calibri"/>
                <a:ea typeface="Calibri"/>
                <a:cs typeface="Calibri"/>
                <a:sym typeface="Calibri"/>
              </a:rPr>
              <a:t>							      		P(Lamp is defective)</a:t>
            </a:r>
            <a:endParaRPr sz="2000">
              <a:solidFill>
                <a:srgbClr val="FF0000"/>
              </a:solidFill>
              <a:latin typeface="Calibri"/>
              <a:ea typeface="Calibri"/>
              <a:cs typeface="Calibri"/>
              <a:sym typeface="Calibri"/>
            </a:endParaRPr>
          </a:p>
          <a:p>
            <a:pPr indent="0" lvl="0" marL="0" rtl="0" algn="l">
              <a:spcBef>
                <a:spcPts val="0"/>
              </a:spcBef>
              <a:spcAft>
                <a:spcPts val="0"/>
              </a:spcAft>
              <a:buNone/>
            </a:pPr>
            <a:r>
              <a:t/>
            </a:r>
            <a:endParaRPr sz="2000">
              <a:solidFill>
                <a:srgbClr val="FF0000"/>
              </a:solidFill>
              <a:latin typeface="Calibri"/>
              <a:ea typeface="Calibri"/>
              <a:cs typeface="Calibri"/>
              <a:sym typeface="Calibri"/>
            </a:endParaRPr>
          </a:p>
          <a:p>
            <a:pPr indent="0" lvl="0" marL="1828800" rtl="0" algn="l">
              <a:lnSpc>
                <a:spcPct val="115000"/>
              </a:lnSpc>
              <a:spcBef>
                <a:spcPts val="0"/>
              </a:spcBef>
              <a:spcAft>
                <a:spcPts val="0"/>
              </a:spcAft>
              <a:buNone/>
            </a:pPr>
            <a:r>
              <a:rPr lang="en" sz="2000">
                <a:solidFill>
                  <a:srgbClr val="FF0000"/>
                </a:solidFill>
                <a:latin typeface="Calibri"/>
                <a:ea typeface="Calibri"/>
                <a:cs typeface="Calibri"/>
                <a:sym typeface="Calibri"/>
              </a:rPr>
              <a:t>      	   = 		(.70) (.01)</a:t>
            </a:r>
            <a:endParaRPr sz="2000">
              <a:solidFill>
                <a:srgbClr val="FF0000"/>
              </a:solidFill>
              <a:latin typeface="Calibri"/>
              <a:ea typeface="Calibri"/>
              <a:cs typeface="Calibri"/>
              <a:sym typeface="Calibri"/>
            </a:endParaRPr>
          </a:p>
          <a:p>
            <a:pPr indent="0" lvl="0" marL="2743200" rtl="0" algn="l">
              <a:lnSpc>
                <a:spcPct val="115000"/>
              </a:lnSpc>
              <a:spcBef>
                <a:spcPts val="0"/>
              </a:spcBef>
              <a:spcAft>
                <a:spcPts val="0"/>
              </a:spcAft>
              <a:buNone/>
            </a:pPr>
            <a:r>
              <a:rPr lang="en" sz="2000">
                <a:solidFill>
                  <a:srgbClr val="FF0000"/>
                </a:solidFill>
                <a:latin typeface="Calibri"/>
                <a:ea typeface="Calibri"/>
                <a:cs typeface="Calibri"/>
                <a:sym typeface="Calibri"/>
              </a:rPr>
              <a:t>(.70) (.01) + (.30) (.015)</a:t>
            </a:r>
            <a:endParaRPr sz="2000">
              <a:solidFill>
                <a:srgbClr val="FF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latin typeface="Calibri"/>
              <a:ea typeface="Calibri"/>
              <a:cs typeface="Calibri"/>
              <a:sym typeface="Calibri"/>
            </a:endParaRPr>
          </a:p>
          <a:p>
            <a:pPr indent="0" lvl="0" marL="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21" name="Google Shape;321;p45"/>
          <p:cNvCxnSpPr/>
          <p:nvPr/>
        </p:nvCxnSpPr>
        <p:spPr>
          <a:xfrm>
            <a:off x="3240375" y="2247175"/>
            <a:ext cx="2223600" cy="159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Bayes Example #2</a:t>
            </a:r>
            <a:endParaRPr/>
          </a:p>
        </p:txBody>
      </p:sp>
      <p:sp>
        <p:nvSpPr>
          <p:cNvPr id="327" name="Google Shape;327;p46"/>
          <p:cNvSpPr txBox="1"/>
          <p:nvPr>
            <p:ph idx="1" type="body"/>
          </p:nvPr>
        </p:nvSpPr>
        <p:spPr>
          <a:xfrm>
            <a:off x="457200" y="971550"/>
            <a:ext cx="8229600" cy="36231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sz="1800"/>
              <a:t>1% </a:t>
            </a:r>
            <a:r>
              <a:rPr lang="en" sz="1800"/>
              <a:t>of a population suffers from a certain disease. A diagnostic test gives a positive indication 97% of the time when an individual has the disease, and a negative response 95% of the time when an individual doesn't have the disease.</a:t>
            </a:r>
            <a:endParaRPr sz="1800"/>
          </a:p>
          <a:p>
            <a:pPr indent="0" lvl="0" marL="0" rtl="0" algn="l">
              <a:lnSpc>
                <a:spcPct val="150000"/>
              </a:lnSpc>
              <a:spcBef>
                <a:spcPts val="480"/>
              </a:spcBef>
              <a:spcAft>
                <a:spcPts val="0"/>
              </a:spcAft>
              <a:buNone/>
            </a:pPr>
            <a:r>
              <a:t/>
            </a:r>
            <a:endParaRPr sz="1800"/>
          </a:p>
          <a:p>
            <a:pPr indent="0" lvl="0" marL="0" rtl="0" algn="l">
              <a:lnSpc>
                <a:spcPct val="150000"/>
              </a:lnSpc>
              <a:spcBef>
                <a:spcPts val="480"/>
              </a:spcBef>
              <a:spcAft>
                <a:spcPts val="0"/>
              </a:spcAft>
              <a:buNone/>
            </a:pPr>
            <a:r>
              <a:rPr lang="en" sz="1800"/>
              <a:t>A person </a:t>
            </a:r>
            <a:r>
              <a:rPr lang="en" sz="1800"/>
              <a:t>selected randomly </a:t>
            </a:r>
            <a:r>
              <a:rPr lang="en" sz="1800"/>
              <a:t>reacts positively to the test. What is the probability that this person actually has the disease? (Hint: Draw a tree diagram)</a:t>
            </a:r>
            <a:endParaRPr sz="1800"/>
          </a:p>
          <a:p>
            <a:pPr indent="0" lvl="0" marL="0" rtl="0" algn="l">
              <a:lnSpc>
                <a:spcPct val="150000"/>
              </a:lnSpc>
              <a:spcBef>
                <a:spcPts val="480"/>
              </a:spcBef>
              <a:spcAft>
                <a:spcPts val="0"/>
              </a:spcAft>
              <a:buNone/>
            </a:pPr>
            <a:r>
              <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txBox="1"/>
          <p:nvPr>
            <p:ph idx="4294967295" type="body"/>
          </p:nvPr>
        </p:nvSpPr>
        <p:spPr>
          <a:xfrm>
            <a:off x="311700" y="263875"/>
            <a:ext cx="8520600" cy="14244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sz="1800"/>
              <a:t>1% </a:t>
            </a:r>
            <a:r>
              <a:rPr lang="en" sz="1800"/>
              <a:t>of a population suffers from a certain disease. A diagnostic test gives a positive indication 97% of the time when an individual has the disease, and a negative response 95% of the time when an individual doesn't have the disease.</a:t>
            </a:r>
            <a:endParaRPr sz="1800"/>
          </a:p>
        </p:txBody>
      </p:sp>
      <p:grpSp>
        <p:nvGrpSpPr>
          <p:cNvPr id="333" name="Google Shape;333;p47"/>
          <p:cNvGrpSpPr/>
          <p:nvPr/>
        </p:nvGrpSpPr>
        <p:grpSpPr>
          <a:xfrm>
            <a:off x="1563325" y="1404950"/>
            <a:ext cx="4868675" cy="3536200"/>
            <a:chOff x="321550" y="1029600"/>
            <a:chExt cx="4868675" cy="3536200"/>
          </a:xfrm>
        </p:grpSpPr>
        <p:cxnSp>
          <p:nvCxnSpPr>
            <p:cNvPr id="334" name="Google Shape;334;p47"/>
            <p:cNvCxnSpPr/>
            <p:nvPr/>
          </p:nvCxnSpPr>
          <p:spPr>
            <a:xfrm flipH="1" rot="10800000">
              <a:off x="321550"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35" name="Google Shape;335;p47"/>
            <p:cNvCxnSpPr/>
            <p:nvPr/>
          </p:nvCxnSpPr>
          <p:spPr>
            <a:xfrm>
              <a:off x="321550"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36" name="Google Shape;336;p47"/>
            <p:cNvCxnSpPr/>
            <p:nvPr/>
          </p:nvCxnSpPr>
          <p:spPr>
            <a:xfrm flipH="1" rot="10800000">
              <a:off x="2731725" y="14216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37" name="Google Shape;337;p47"/>
            <p:cNvCxnSpPr/>
            <p:nvPr/>
          </p:nvCxnSpPr>
          <p:spPr>
            <a:xfrm>
              <a:off x="2731725"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38" name="Google Shape;338;p47"/>
            <p:cNvCxnSpPr/>
            <p:nvPr/>
          </p:nvCxnSpPr>
          <p:spPr>
            <a:xfrm flipH="1" rot="10800000">
              <a:off x="2731725"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39" name="Google Shape;339;p47"/>
            <p:cNvCxnSpPr/>
            <p:nvPr/>
          </p:nvCxnSpPr>
          <p:spPr>
            <a:xfrm>
              <a:off x="2731725" y="3819550"/>
              <a:ext cx="1837500" cy="558300"/>
            </a:xfrm>
            <a:prstGeom prst="straightConnector1">
              <a:avLst/>
            </a:prstGeom>
            <a:noFill/>
            <a:ln cap="flat" cmpd="sng" w="38100">
              <a:solidFill>
                <a:srgbClr val="000000"/>
              </a:solidFill>
              <a:prstDash val="solid"/>
              <a:round/>
              <a:headEnd len="med" w="med" type="none"/>
              <a:tailEnd len="med" w="med" type="none"/>
            </a:ln>
          </p:spPr>
        </p:cxnSp>
        <p:sp>
          <p:nvSpPr>
            <p:cNvPr id="340" name="Google Shape;340;p47"/>
            <p:cNvSpPr txBox="1"/>
            <p:nvPr/>
          </p:nvSpPr>
          <p:spPr>
            <a:xfrm>
              <a:off x="2124850" y="18734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D</a:t>
              </a:r>
              <a:endParaRPr b="1" sz="1600"/>
            </a:p>
          </p:txBody>
        </p:sp>
        <p:sp>
          <p:nvSpPr>
            <p:cNvPr id="341" name="Google Shape;341;p47"/>
            <p:cNvSpPr txBox="1"/>
            <p:nvPr/>
          </p:nvSpPr>
          <p:spPr>
            <a:xfrm>
              <a:off x="776100" y="34115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99%</a:t>
              </a:r>
              <a:endParaRPr b="1" sz="1800"/>
            </a:p>
          </p:txBody>
        </p:sp>
        <p:sp>
          <p:nvSpPr>
            <p:cNvPr id="342" name="Google Shape;342;p47"/>
            <p:cNvSpPr txBox="1"/>
            <p:nvPr/>
          </p:nvSpPr>
          <p:spPr>
            <a:xfrm>
              <a:off x="857850" y="199765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1%</a:t>
              </a:r>
              <a:endParaRPr b="1" sz="1800"/>
            </a:p>
          </p:txBody>
        </p:sp>
        <p:sp>
          <p:nvSpPr>
            <p:cNvPr id="343" name="Google Shape;343;p47"/>
            <p:cNvSpPr txBox="1"/>
            <p:nvPr/>
          </p:nvSpPr>
          <p:spPr>
            <a:xfrm>
              <a:off x="2048650" y="34679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no D</a:t>
              </a:r>
              <a:endParaRPr b="1" sz="1600"/>
            </a:p>
          </p:txBody>
        </p:sp>
        <p:sp>
          <p:nvSpPr>
            <p:cNvPr id="344" name="Google Shape;344;p47"/>
            <p:cNvSpPr txBox="1"/>
            <p:nvPr/>
          </p:nvSpPr>
          <p:spPr>
            <a:xfrm>
              <a:off x="4569225" y="10296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45" name="Google Shape;345;p47"/>
            <p:cNvSpPr txBox="1"/>
            <p:nvPr/>
          </p:nvSpPr>
          <p:spPr>
            <a:xfrm>
              <a:off x="4569225" y="23447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46" name="Google Shape;346;p47"/>
            <p:cNvSpPr txBox="1"/>
            <p:nvPr/>
          </p:nvSpPr>
          <p:spPr>
            <a:xfrm>
              <a:off x="4569225" y="41002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47" name="Google Shape;347;p47"/>
            <p:cNvSpPr txBox="1"/>
            <p:nvPr/>
          </p:nvSpPr>
          <p:spPr>
            <a:xfrm>
              <a:off x="4569225" y="27784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48" name="Google Shape;348;p47"/>
            <p:cNvSpPr txBox="1"/>
            <p:nvPr/>
          </p:nvSpPr>
          <p:spPr>
            <a:xfrm>
              <a:off x="3258225" y="120742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97%</a:t>
              </a:r>
              <a:endParaRPr b="1" sz="1800"/>
            </a:p>
          </p:txBody>
        </p:sp>
        <p:sp>
          <p:nvSpPr>
            <p:cNvPr id="349" name="Google Shape;349;p47"/>
            <p:cNvSpPr txBox="1"/>
            <p:nvPr/>
          </p:nvSpPr>
          <p:spPr>
            <a:xfrm>
              <a:off x="3265275" y="19595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350" name="Google Shape;350;p47"/>
            <p:cNvSpPr txBox="1"/>
            <p:nvPr/>
          </p:nvSpPr>
          <p:spPr>
            <a:xfrm>
              <a:off x="3305400" y="28824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5%</a:t>
              </a:r>
              <a:endParaRPr b="1" sz="1800"/>
            </a:p>
          </p:txBody>
        </p:sp>
        <p:sp>
          <p:nvSpPr>
            <p:cNvPr id="351" name="Google Shape;351;p47"/>
            <p:cNvSpPr txBox="1"/>
            <p:nvPr/>
          </p:nvSpPr>
          <p:spPr>
            <a:xfrm>
              <a:off x="3312450" y="363460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95%</a:t>
              </a:r>
              <a:endParaRPr b="1" sz="18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2"/>
          <p:cNvSpPr txBox="1"/>
          <p:nvPr>
            <p:ph type="title"/>
          </p:nvPr>
        </p:nvSpPr>
        <p:spPr>
          <a:xfrm>
            <a:off x="457200" y="205975"/>
            <a:ext cx="82383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61" name="Google Shape;61;p12"/>
          <p:cNvSpPr txBox="1"/>
          <p:nvPr>
            <p:ph idx="1" type="body"/>
          </p:nvPr>
        </p:nvSpPr>
        <p:spPr>
          <a:xfrm>
            <a:off x="311700" y="1018225"/>
            <a:ext cx="8520600" cy="34548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sz="1900">
                <a:latin typeface="Helvetica Neue"/>
                <a:ea typeface="Helvetica Neue"/>
                <a:cs typeface="Helvetica Neue"/>
                <a:sym typeface="Helvetica Neue"/>
              </a:rPr>
              <a:t>You have been studying </a:t>
            </a:r>
            <a:r>
              <a:rPr lang="en" sz="1900">
                <a:latin typeface="Helvetica Neue"/>
                <a:ea typeface="Helvetica Neue"/>
                <a:cs typeface="Helvetica Neue"/>
                <a:sym typeface="Helvetica Neue"/>
              </a:rPr>
              <a:t>frogs in a </a:t>
            </a:r>
            <a:r>
              <a:rPr lang="en" sz="1900">
                <a:latin typeface="Helvetica Neue"/>
                <a:ea typeface="Helvetica Neue"/>
                <a:cs typeface="Helvetica Neue"/>
                <a:sym typeface="Helvetica Neue"/>
              </a:rPr>
              <a:t>Northern Californian county and notice that, in certain ponds, an alarming number of frogs have six legs. The ponds a</a:t>
            </a:r>
            <a:r>
              <a:rPr lang="en" sz="1900">
                <a:latin typeface="Helvetica Neue"/>
                <a:ea typeface="Helvetica Neue"/>
                <a:cs typeface="Helvetica Neue"/>
                <a:sym typeface="Helvetica Neue"/>
              </a:rPr>
              <a:t>re downstream of a factory that produces a known pollutant, Chemical X. The factory claims to safely dispose of all the contaminant, but y</a:t>
            </a:r>
            <a:r>
              <a:rPr lang="en" sz="1900">
                <a:solidFill>
                  <a:schemeClr val="dk1"/>
                </a:solidFill>
                <a:latin typeface="Helvetica Neue"/>
                <a:ea typeface="Helvetica Neue"/>
                <a:cs typeface="Helvetica Neue"/>
                <a:sym typeface="Helvetica Neue"/>
              </a:rPr>
              <a:t>ou believe that Chemical X is, in fact, causing the sudden existence </a:t>
            </a:r>
            <a:r>
              <a:rPr lang="en" sz="1900">
                <a:latin typeface="Helvetica Neue"/>
                <a:ea typeface="Helvetica Neue"/>
                <a:cs typeface="Helvetica Neue"/>
                <a:sym typeface="Helvetica Neue"/>
              </a:rPr>
              <a:t>of</a:t>
            </a:r>
            <a:r>
              <a:rPr lang="en" sz="1900">
                <a:solidFill>
                  <a:schemeClr val="dk1"/>
                </a:solidFill>
                <a:latin typeface="Helvetica Neue"/>
                <a:ea typeface="Helvetica Neue"/>
                <a:cs typeface="Helvetica Neue"/>
                <a:sym typeface="Helvetica Neue"/>
              </a:rPr>
              <a:t> six-legged frogs in ponds near the factory.</a:t>
            </a:r>
            <a:endParaRPr sz="1900">
              <a:solidFill>
                <a:schemeClr val="dk1"/>
              </a:solidFill>
              <a:latin typeface="Helvetica Neue"/>
              <a:ea typeface="Helvetica Neue"/>
              <a:cs typeface="Helvetica Neue"/>
              <a:sym typeface="Helvetica Neue"/>
            </a:endParaRPr>
          </a:p>
          <a:p>
            <a:pPr indent="0" lvl="0" marL="0" rtl="0" algn="l">
              <a:lnSpc>
                <a:spcPct val="150000"/>
              </a:lnSpc>
              <a:spcBef>
                <a:spcPts val="480"/>
              </a:spcBef>
              <a:spcAft>
                <a:spcPts val="0"/>
              </a:spcAft>
              <a:buNone/>
            </a:pPr>
            <a:r>
              <a:rPr lang="en" sz="1900">
                <a:latin typeface="Helvetica Neue"/>
                <a:ea typeface="Helvetica Neue"/>
                <a:cs typeface="Helvetica Neue"/>
                <a:sym typeface="Helvetica Neue"/>
              </a:rPr>
              <a:t>You decide to conduct a series of experiments to determine what’s going on!</a:t>
            </a:r>
            <a:endParaRPr sz="1900">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8"/>
          <p:cNvSpPr txBox="1"/>
          <p:nvPr/>
        </p:nvSpPr>
        <p:spPr>
          <a:xfrm>
            <a:off x="135450" y="326150"/>
            <a:ext cx="8873100" cy="1234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600"/>
              </a:spcAft>
              <a:buNone/>
            </a:pPr>
            <a:r>
              <a:rPr lang="en" sz="1800">
                <a:latin typeface="Helvetica Neue"/>
                <a:ea typeface="Helvetica Neue"/>
                <a:cs typeface="Helvetica Neue"/>
                <a:sym typeface="Helvetica Neue"/>
              </a:rPr>
              <a:t>A person selected randomly reacts positively to the test. What is the probability that this person actually has the disease?</a:t>
            </a:r>
            <a:endParaRPr>
              <a:latin typeface="Helvetica Neue"/>
              <a:ea typeface="Helvetica Neue"/>
              <a:cs typeface="Helvetica Neue"/>
              <a:sym typeface="Helvetica Neue"/>
            </a:endParaRPr>
          </a:p>
        </p:txBody>
      </p:sp>
      <p:grpSp>
        <p:nvGrpSpPr>
          <p:cNvPr id="357" name="Google Shape;357;p48"/>
          <p:cNvGrpSpPr/>
          <p:nvPr/>
        </p:nvGrpSpPr>
        <p:grpSpPr>
          <a:xfrm>
            <a:off x="321550" y="1170700"/>
            <a:ext cx="4868675" cy="3536200"/>
            <a:chOff x="321550" y="1029600"/>
            <a:chExt cx="4868675" cy="3536200"/>
          </a:xfrm>
        </p:grpSpPr>
        <p:cxnSp>
          <p:nvCxnSpPr>
            <p:cNvPr id="358" name="Google Shape;358;p48"/>
            <p:cNvCxnSpPr/>
            <p:nvPr/>
          </p:nvCxnSpPr>
          <p:spPr>
            <a:xfrm flipH="1" rot="10800000">
              <a:off x="321550"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59" name="Google Shape;359;p48"/>
            <p:cNvCxnSpPr/>
            <p:nvPr/>
          </p:nvCxnSpPr>
          <p:spPr>
            <a:xfrm>
              <a:off x="321550"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60" name="Google Shape;360;p48"/>
            <p:cNvCxnSpPr/>
            <p:nvPr/>
          </p:nvCxnSpPr>
          <p:spPr>
            <a:xfrm flipH="1" rot="10800000">
              <a:off x="2731725" y="14216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61" name="Google Shape;361;p48"/>
            <p:cNvCxnSpPr/>
            <p:nvPr/>
          </p:nvCxnSpPr>
          <p:spPr>
            <a:xfrm>
              <a:off x="2731725"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62" name="Google Shape;362;p48"/>
            <p:cNvCxnSpPr/>
            <p:nvPr/>
          </p:nvCxnSpPr>
          <p:spPr>
            <a:xfrm flipH="1" rot="10800000">
              <a:off x="2731725"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63" name="Google Shape;363;p48"/>
            <p:cNvCxnSpPr/>
            <p:nvPr/>
          </p:nvCxnSpPr>
          <p:spPr>
            <a:xfrm>
              <a:off x="2731725" y="3819550"/>
              <a:ext cx="1837500" cy="558300"/>
            </a:xfrm>
            <a:prstGeom prst="straightConnector1">
              <a:avLst/>
            </a:prstGeom>
            <a:noFill/>
            <a:ln cap="flat" cmpd="sng" w="38100">
              <a:solidFill>
                <a:srgbClr val="000000"/>
              </a:solidFill>
              <a:prstDash val="solid"/>
              <a:round/>
              <a:headEnd len="med" w="med" type="none"/>
              <a:tailEnd len="med" w="med" type="none"/>
            </a:ln>
          </p:spPr>
        </p:cxnSp>
        <p:sp>
          <p:nvSpPr>
            <p:cNvPr id="364" name="Google Shape;364;p48"/>
            <p:cNvSpPr txBox="1"/>
            <p:nvPr/>
          </p:nvSpPr>
          <p:spPr>
            <a:xfrm>
              <a:off x="2124850" y="18734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D</a:t>
              </a:r>
              <a:endParaRPr b="1" sz="1600"/>
            </a:p>
          </p:txBody>
        </p:sp>
        <p:sp>
          <p:nvSpPr>
            <p:cNvPr id="365" name="Google Shape;365;p48"/>
            <p:cNvSpPr txBox="1"/>
            <p:nvPr/>
          </p:nvSpPr>
          <p:spPr>
            <a:xfrm>
              <a:off x="776100" y="34115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99</a:t>
              </a:r>
              <a:r>
                <a:rPr b="1" lang="en" sz="1800"/>
                <a:t>%</a:t>
              </a:r>
              <a:endParaRPr b="1" sz="1800"/>
            </a:p>
          </p:txBody>
        </p:sp>
        <p:sp>
          <p:nvSpPr>
            <p:cNvPr id="366" name="Google Shape;366;p48"/>
            <p:cNvSpPr txBox="1"/>
            <p:nvPr/>
          </p:nvSpPr>
          <p:spPr>
            <a:xfrm>
              <a:off x="857850" y="199765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1%</a:t>
              </a:r>
              <a:endParaRPr b="1" sz="1800"/>
            </a:p>
          </p:txBody>
        </p:sp>
        <p:sp>
          <p:nvSpPr>
            <p:cNvPr id="367" name="Google Shape;367;p48"/>
            <p:cNvSpPr txBox="1"/>
            <p:nvPr/>
          </p:nvSpPr>
          <p:spPr>
            <a:xfrm>
              <a:off x="2048650" y="34679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no D</a:t>
              </a:r>
              <a:endParaRPr b="1" sz="1600"/>
            </a:p>
          </p:txBody>
        </p:sp>
        <p:sp>
          <p:nvSpPr>
            <p:cNvPr id="368" name="Google Shape;368;p48"/>
            <p:cNvSpPr txBox="1"/>
            <p:nvPr/>
          </p:nvSpPr>
          <p:spPr>
            <a:xfrm>
              <a:off x="4569225" y="10296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69" name="Google Shape;369;p48"/>
            <p:cNvSpPr txBox="1"/>
            <p:nvPr/>
          </p:nvSpPr>
          <p:spPr>
            <a:xfrm>
              <a:off x="4569225" y="23447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70" name="Google Shape;370;p48"/>
            <p:cNvSpPr txBox="1"/>
            <p:nvPr/>
          </p:nvSpPr>
          <p:spPr>
            <a:xfrm>
              <a:off x="4569225" y="41002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71" name="Google Shape;371;p48"/>
            <p:cNvSpPr txBox="1"/>
            <p:nvPr/>
          </p:nvSpPr>
          <p:spPr>
            <a:xfrm>
              <a:off x="4569225" y="27784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72" name="Google Shape;372;p48"/>
            <p:cNvSpPr txBox="1"/>
            <p:nvPr/>
          </p:nvSpPr>
          <p:spPr>
            <a:xfrm>
              <a:off x="3258225" y="120742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97%</a:t>
              </a:r>
              <a:endParaRPr b="1" sz="1800"/>
            </a:p>
          </p:txBody>
        </p:sp>
        <p:sp>
          <p:nvSpPr>
            <p:cNvPr id="373" name="Google Shape;373;p48"/>
            <p:cNvSpPr txBox="1"/>
            <p:nvPr/>
          </p:nvSpPr>
          <p:spPr>
            <a:xfrm>
              <a:off x="3265275" y="19595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3</a:t>
              </a:r>
              <a:r>
                <a:rPr b="1" lang="en" sz="1800"/>
                <a:t>%</a:t>
              </a:r>
              <a:endParaRPr b="1" sz="1800"/>
            </a:p>
          </p:txBody>
        </p:sp>
        <p:sp>
          <p:nvSpPr>
            <p:cNvPr id="374" name="Google Shape;374;p48"/>
            <p:cNvSpPr txBox="1"/>
            <p:nvPr/>
          </p:nvSpPr>
          <p:spPr>
            <a:xfrm>
              <a:off x="3305400" y="28824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5</a:t>
              </a:r>
              <a:r>
                <a:rPr b="1" lang="en" sz="1800"/>
                <a:t>%</a:t>
              </a:r>
              <a:endParaRPr b="1" sz="1800"/>
            </a:p>
          </p:txBody>
        </p:sp>
        <p:sp>
          <p:nvSpPr>
            <p:cNvPr id="375" name="Google Shape;375;p48"/>
            <p:cNvSpPr txBox="1"/>
            <p:nvPr/>
          </p:nvSpPr>
          <p:spPr>
            <a:xfrm>
              <a:off x="3312450" y="363460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95</a:t>
              </a:r>
              <a:r>
                <a:rPr b="1" lang="en" sz="1800"/>
                <a:t>%</a:t>
              </a:r>
              <a:endParaRPr b="1" sz="1800"/>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9"/>
          <p:cNvSpPr txBox="1"/>
          <p:nvPr/>
        </p:nvSpPr>
        <p:spPr>
          <a:xfrm>
            <a:off x="5461200" y="1281900"/>
            <a:ext cx="3730500" cy="39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0000"/>
                </a:solidFill>
                <a:latin typeface="Helvetica Neue"/>
                <a:ea typeface="Helvetica Neue"/>
                <a:cs typeface="Helvetica Neue"/>
                <a:sym typeface="Helvetica Neue"/>
              </a:rPr>
              <a:t>P(Disease | + Test Result) </a:t>
            </a:r>
            <a:endParaRPr sz="1800">
              <a:solidFill>
                <a:srgbClr val="FF0000"/>
              </a:solidFill>
              <a:latin typeface="Helvetica Neue"/>
              <a:ea typeface="Helvetica Neue"/>
              <a:cs typeface="Helvetica Neue"/>
              <a:sym typeface="Helvetica Neue"/>
            </a:endParaRPr>
          </a:p>
          <a:p>
            <a:pPr indent="457200" lvl="0" marL="0" rtl="0" algn="l">
              <a:lnSpc>
                <a:spcPct val="115000"/>
              </a:lnSpc>
              <a:spcBef>
                <a:spcPts val="1600"/>
              </a:spcBef>
              <a:spcAft>
                <a:spcPts val="0"/>
              </a:spcAft>
              <a:buNone/>
            </a:pPr>
            <a:r>
              <a:rPr lang="en" sz="1800">
                <a:solidFill>
                  <a:srgbClr val="FF0000"/>
                </a:solidFill>
                <a:latin typeface="Helvetica Neue"/>
                <a:ea typeface="Helvetica Neue"/>
                <a:cs typeface="Helvetica Neue"/>
                <a:sym typeface="Helvetica Neue"/>
              </a:rPr>
              <a:t>= P(Disease AND +) / P(+)</a:t>
            </a:r>
            <a:endParaRPr sz="1800">
              <a:solidFill>
                <a:srgbClr val="FF0000"/>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rPr lang="en" sz="1600">
                <a:solidFill>
                  <a:srgbClr val="FF0000"/>
                </a:solidFill>
                <a:latin typeface="Helvetica Neue"/>
                <a:ea typeface="Helvetica Neue"/>
                <a:cs typeface="Helvetica Neue"/>
                <a:sym typeface="Helvetica Neue"/>
              </a:rPr>
              <a:t>P(Disease AND +) = 0.01 * 0.97</a:t>
            </a:r>
            <a:endParaRPr sz="1600">
              <a:solidFill>
                <a:srgbClr val="FF0000"/>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rPr lang="en" sz="1600">
                <a:solidFill>
                  <a:srgbClr val="FF0000"/>
                </a:solidFill>
                <a:latin typeface="Helvetica Neue"/>
                <a:ea typeface="Helvetica Neue"/>
                <a:cs typeface="Helvetica Neue"/>
                <a:sym typeface="Helvetica Neue"/>
              </a:rPr>
              <a:t>P(+) = (0.01 * 0.97) + (0.99 * 0.05)</a:t>
            </a:r>
            <a:endParaRPr sz="1600">
              <a:solidFill>
                <a:srgbClr val="FF0000"/>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FF0000"/>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rPr lang="en" sz="1800">
                <a:solidFill>
                  <a:srgbClr val="FF0000"/>
                </a:solidFill>
                <a:latin typeface="Helvetica Neue"/>
                <a:ea typeface="Helvetica Neue"/>
                <a:cs typeface="Helvetica Neue"/>
                <a:sym typeface="Helvetica Neue"/>
              </a:rPr>
              <a:t>P(Disease | + Test Result) </a:t>
            </a:r>
            <a:endParaRPr sz="1800">
              <a:solidFill>
                <a:srgbClr val="FF0000"/>
              </a:solidFill>
              <a:latin typeface="Helvetica Neue"/>
              <a:ea typeface="Helvetica Neue"/>
              <a:cs typeface="Helvetica Neue"/>
              <a:sym typeface="Helvetica Neue"/>
            </a:endParaRPr>
          </a:p>
          <a:p>
            <a:pPr indent="457200" lvl="0" marL="0" rtl="0" algn="l">
              <a:lnSpc>
                <a:spcPct val="115000"/>
              </a:lnSpc>
              <a:spcBef>
                <a:spcPts val="1600"/>
              </a:spcBef>
              <a:spcAft>
                <a:spcPts val="1600"/>
              </a:spcAft>
              <a:buNone/>
            </a:pPr>
            <a:r>
              <a:rPr lang="en" sz="1800">
                <a:solidFill>
                  <a:srgbClr val="FF0000"/>
                </a:solidFill>
                <a:latin typeface="Helvetica Neue"/>
                <a:ea typeface="Helvetica Neue"/>
                <a:cs typeface="Helvetica Neue"/>
                <a:sym typeface="Helvetica Neue"/>
              </a:rPr>
              <a:t>= 0.0097/0.0592 = 0.1638</a:t>
            </a:r>
            <a:endParaRPr sz="1800">
              <a:solidFill>
                <a:srgbClr val="FF0000"/>
              </a:solidFill>
              <a:latin typeface="Helvetica Neue"/>
              <a:ea typeface="Helvetica Neue"/>
              <a:cs typeface="Helvetica Neue"/>
              <a:sym typeface="Helvetica Neue"/>
            </a:endParaRPr>
          </a:p>
        </p:txBody>
      </p:sp>
      <p:grpSp>
        <p:nvGrpSpPr>
          <p:cNvPr id="381" name="Google Shape;381;p49"/>
          <p:cNvGrpSpPr/>
          <p:nvPr/>
        </p:nvGrpSpPr>
        <p:grpSpPr>
          <a:xfrm>
            <a:off x="321550" y="1170700"/>
            <a:ext cx="4868675" cy="3536200"/>
            <a:chOff x="321550" y="1029600"/>
            <a:chExt cx="4868675" cy="3536200"/>
          </a:xfrm>
        </p:grpSpPr>
        <p:cxnSp>
          <p:nvCxnSpPr>
            <p:cNvPr id="382" name="Google Shape;382;p49"/>
            <p:cNvCxnSpPr/>
            <p:nvPr/>
          </p:nvCxnSpPr>
          <p:spPr>
            <a:xfrm flipH="1" rot="10800000">
              <a:off x="321550"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83" name="Google Shape;383;p49"/>
            <p:cNvCxnSpPr/>
            <p:nvPr/>
          </p:nvCxnSpPr>
          <p:spPr>
            <a:xfrm>
              <a:off x="321550"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84" name="Google Shape;384;p49"/>
            <p:cNvCxnSpPr/>
            <p:nvPr/>
          </p:nvCxnSpPr>
          <p:spPr>
            <a:xfrm flipH="1" rot="10800000">
              <a:off x="2731725" y="14216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85" name="Google Shape;385;p49"/>
            <p:cNvCxnSpPr/>
            <p:nvPr/>
          </p:nvCxnSpPr>
          <p:spPr>
            <a:xfrm>
              <a:off x="2731725" y="217620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86" name="Google Shape;386;p49"/>
            <p:cNvCxnSpPr/>
            <p:nvPr/>
          </p:nvCxnSpPr>
          <p:spPr>
            <a:xfrm flipH="1" rot="10800000">
              <a:off x="2731725" y="3064950"/>
              <a:ext cx="1837500" cy="558300"/>
            </a:xfrm>
            <a:prstGeom prst="straightConnector1">
              <a:avLst/>
            </a:prstGeom>
            <a:noFill/>
            <a:ln cap="flat" cmpd="sng" w="38100">
              <a:solidFill>
                <a:srgbClr val="000000"/>
              </a:solidFill>
              <a:prstDash val="solid"/>
              <a:round/>
              <a:headEnd len="med" w="med" type="none"/>
              <a:tailEnd len="med" w="med" type="none"/>
            </a:ln>
          </p:spPr>
        </p:cxnSp>
        <p:cxnSp>
          <p:nvCxnSpPr>
            <p:cNvPr id="387" name="Google Shape;387;p49"/>
            <p:cNvCxnSpPr/>
            <p:nvPr/>
          </p:nvCxnSpPr>
          <p:spPr>
            <a:xfrm>
              <a:off x="2731725" y="3819550"/>
              <a:ext cx="1837500" cy="558300"/>
            </a:xfrm>
            <a:prstGeom prst="straightConnector1">
              <a:avLst/>
            </a:prstGeom>
            <a:noFill/>
            <a:ln cap="flat" cmpd="sng" w="38100">
              <a:solidFill>
                <a:srgbClr val="000000"/>
              </a:solidFill>
              <a:prstDash val="solid"/>
              <a:round/>
              <a:headEnd len="med" w="med" type="none"/>
              <a:tailEnd len="med" w="med" type="none"/>
            </a:ln>
          </p:spPr>
        </p:cxnSp>
        <p:sp>
          <p:nvSpPr>
            <p:cNvPr id="388" name="Google Shape;388;p49"/>
            <p:cNvSpPr txBox="1"/>
            <p:nvPr/>
          </p:nvSpPr>
          <p:spPr>
            <a:xfrm>
              <a:off x="2124850" y="18734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D</a:t>
              </a:r>
              <a:endParaRPr b="1" sz="1600"/>
            </a:p>
          </p:txBody>
        </p:sp>
        <p:sp>
          <p:nvSpPr>
            <p:cNvPr id="389" name="Google Shape;389;p49"/>
            <p:cNvSpPr txBox="1"/>
            <p:nvPr/>
          </p:nvSpPr>
          <p:spPr>
            <a:xfrm>
              <a:off x="776100" y="34115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99%</a:t>
              </a:r>
              <a:endParaRPr b="1" sz="1800"/>
            </a:p>
          </p:txBody>
        </p:sp>
        <p:sp>
          <p:nvSpPr>
            <p:cNvPr id="390" name="Google Shape;390;p49"/>
            <p:cNvSpPr txBox="1"/>
            <p:nvPr/>
          </p:nvSpPr>
          <p:spPr>
            <a:xfrm>
              <a:off x="857850" y="199765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1%</a:t>
              </a:r>
              <a:endParaRPr b="1" sz="1800"/>
            </a:p>
          </p:txBody>
        </p:sp>
        <p:sp>
          <p:nvSpPr>
            <p:cNvPr id="391" name="Google Shape;391;p49"/>
            <p:cNvSpPr txBox="1"/>
            <p:nvPr/>
          </p:nvSpPr>
          <p:spPr>
            <a:xfrm>
              <a:off x="2048650" y="34679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no D</a:t>
              </a:r>
              <a:endParaRPr b="1" sz="1600"/>
            </a:p>
          </p:txBody>
        </p:sp>
        <p:sp>
          <p:nvSpPr>
            <p:cNvPr id="392" name="Google Shape;392;p49"/>
            <p:cNvSpPr txBox="1"/>
            <p:nvPr/>
          </p:nvSpPr>
          <p:spPr>
            <a:xfrm>
              <a:off x="4569225" y="10296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93" name="Google Shape;393;p49"/>
            <p:cNvSpPr txBox="1"/>
            <p:nvPr/>
          </p:nvSpPr>
          <p:spPr>
            <a:xfrm>
              <a:off x="4569225" y="2344775"/>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94" name="Google Shape;394;p49"/>
            <p:cNvSpPr txBox="1"/>
            <p:nvPr/>
          </p:nvSpPr>
          <p:spPr>
            <a:xfrm>
              <a:off x="4569225" y="41002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95" name="Google Shape;395;p49"/>
            <p:cNvSpPr txBox="1"/>
            <p:nvPr/>
          </p:nvSpPr>
          <p:spPr>
            <a:xfrm>
              <a:off x="4569225" y="2778400"/>
              <a:ext cx="6210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t>
              </a:r>
              <a:endParaRPr b="1" sz="3000"/>
            </a:p>
          </p:txBody>
        </p:sp>
        <p:sp>
          <p:nvSpPr>
            <p:cNvPr id="396" name="Google Shape;396;p49"/>
            <p:cNvSpPr txBox="1"/>
            <p:nvPr/>
          </p:nvSpPr>
          <p:spPr>
            <a:xfrm>
              <a:off x="3258225" y="120742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97%</a:t>
              </a:r>
              <a:endParaRPr b="1" sz="1800"/>
            </a:p>
          </p:txBody>
        </p:sp>
        <p:sp>
          <p:nvSpPr>
            <p:cNvPr id="397" name="Google Shape;397;p49"/>
            <p:cNvSpPr txBox="1"/>
            <p:nvPr/>
          </p:nvSpPr>
          <p:spPr>
            <a:xfrm>
              <a:off x="3265275" y="195955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398" name="Google Shape;398;p49"/>
            <p:cNvSpPr txBox="1"/>
            <p:nvPr/>
          </p:nvSpPr>
          <p:spPr>
            <a:xfrm>
              <a:off x="3305400" y="2882475"/>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5%</a:t>
              </a:r>
              <a:endParaRPr b="1" sz="1800"/>
            </a:p>
          </p:txBody>
        </p:sp>
        <p:sp>
          <p:nvSpPr>
            <p:cNvPr id="399" name="Google Shape;399;p49"/>
            <p:cNvSpPr txBox="1"/>
            <p:nvPr/>
          </p:nvSpPr>
          <p:spPr>
            <a:xfrm>
              <a:off x="3312450" y="3634600"/>
              <a:ext cx="7845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95%</a:t>
              </a:r>
              <a:endParaRPr b="1" sz="1800"/>
            </a:p>
          </p:txBody>
        </p:sp>
      </p:grpSp>
      <p:sp>
        <p:nvSpPr>
          <p:cNvPr id="400" name="Google Shape;400;p49"/>
          <p:cNvSpPr txBox="1"/>
          <p:nvPr/>
        </p:nvSpPr>
        <p:spPr>
          <a:xfrm>
            <a:off x="135450" y="297075"/>
            <a:ext cx="8873100" cy="1234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600"/>
              </a:spcAft>
              <a:buNone/>
            </a:pPr>
            <a:r>
              <a:rPr lang="en" sz="1800">
                <a:latin typeface="Helvetica Neue"/>
                <a:ea typeface="Helvetica Neue"/>
                <a:cs typeface="Helvetica Neue"/>
                <a:sym typeface="Helvetica Neue"/>
              </a:rPr>
              <a:t>A person selected randomly reacts positively to the test. What is the probability that this person actually has the disease?</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1000"/>
                                        <p:tgtEl>
                                          <p:spTgt spid="3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animEffect filter="fade" transition="in">
                                      <p:cBhvr>
                                        <p:cTn dur="1000"/>
                                        <p:tgtEl>
                                          <p:spTgt spid="38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1219200" y="2233804"/>
            <a:ext cx="67056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Classification &amp; Classifiers (K-NN)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1"/>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411" name="Google Shape;411;p51"/>
          <p:cNvSpPr txBox="1"/>
          <p:nvPr>
            <p:ph idx="1" type="body"/>
          </p:nvPr>
        </p:nvSpPr>
        <p:spPr>
          <a:xfrm>
            <a:off x="457200" y="971550"/>
            <a:ext cx="8229600" cy="3623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480"/>
              </a:spcBef>
              <a:spcAft>
                <a:spcPts val="0"/>
              </a:spcAft>
              <a:buSzPts val="2400"/>
              <a:buChar char="-"/>
            </a:pPr>
            <a:r>
              <a:rPr lang="en">
                <a:latin typeface="Helvetica Neue"/>
                <a:ea typeface="Helvetica Neue"/>
                <a:cs typeface="Helvetica Neue"/>
                <a:sym typeface="Helvetica Neue"/>
              </a:rPr>
              <a:t>Overarching goal: a </a:t>
            </a:r>
            <a:r>
              <a:rPr b="1" lang="en">
                <a:latin typeface="Helvetica Neue"/>
                <a:ea typeface="Helvetica Neue"/>
                <a:cs typeface="Helvetica Neue"/>
                <a:sym typeface="Helvetica Neue"/>
              </a:rPr>
              <a:t>classifier</a:t>
            </a:r>
            <a:r>
              <a:rPr i="1" lang="en">
                <a:latin typeface="Helvetica Neue"/>
                <a:ea typeface="Helvetica Neue"/>
                <a:cs typeface="Helvetica Neue"/>
                <a:sym typeface="Helvetica Neue"/>
              </a:rPr>
              <a:t> </a:t>
            </a:r>
            <a:r>
              <a:rPr lang="en">
                <a:latin typeface="Helvetica Neue"/>
                <a:ea typeface="Helvetica Neue"/>
                <a:cs typeface="Helvetica Neue"/>
                <a:sym typeface="Helvetica Neue"/>
              </a:rPr>
              <a:t>assigns a </a:t>
            </a:r>
            <a:r>
              <a:rPr lang="en">
                <a:solidFill>
                  <a:schemeClr val="dk1"/>
                </a:solidFill>
                <a:latin typeface="Helvetica Neue"/>
                <a:ea typeface="Helvetica Neue"/>
                <a:cs typeface="Helvetica Neue"/>
                <a:sym typeface="Helvetica Neue"/>
              </a:rPr>
              <a:t>label (category)</a:t>
            </a:r>
            <a:r>
              <a:rPr lang="en">
                <a:latin typeface="Helvetica Neue"/>
                <a:ea typeface="Helvetica Neue"/>
                <a:cs typeface="Helvetica Neue"/>
                <a:sym typeface="Helvetica Neue"/>
              </a:rPr>
              <a:t> </a:t>
            </a:r>
            <a:r>
              <a:rPr lang="en">
                <a:latin typeface="Helvetica Neue"/>
                <a:ea typeface="Helvetica Neue"/>
                <a:cs typeface="Helvetica Neue"/>
                <a:sym typeface="Helvetica Neue"/>
              </a:rPr>
              <a:t>for new data points based on past data</a:t>
            </a:r>
            <a:endParaRPr>
              <a:latin typeface="Helvetica Neue"/>
              <a:ea typeface="Helvetica Neue"/>
              <a:cs typeface="Helvetica Neue"/>
              <a:sym typeface="Helvetica Neue"/>
            </a:endParaRPr>
          </a:p>
          <a:p>
            <a:pPr indent="-342900" lvl="1" marL="914400" rtl="0" algn="l">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Each data point has characteristic</a:t>
            </a:r>
            <a:r>
              <a:rPr lang="en" sz="1800">
                <a:solidFill>
                  <a:schemeClr val="dk1"/>
                </a:solidFill>
                <a:latin typeface="Helvetica Neue"/>
                <a:ea typeface="Helvetica Neue"/>
                <a:cs typeface="Helvetica Neue"/>
                <a:sym typeface="Helvetica Neue"/>
              </a:rPr>
              <a:t> </a:t>
            </a:r>
            <a:r>
              <a:rPr i="1" lang="en" sz="1800">
                <a:solidFill>
                  <a:schemeClr val="dk1"/>
                </a:solidFill>
                <a:latin typeface="Helvetica Neue"/>
                <a:ea typeface="Helvetica Neue"/>
                <a:cs typeface="Helvetica Neue"/>
                <a:sym typeface="Helvetica Neue"/>
              </a:rPr>
              <a:t>features</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lang="en">
                <a:latin typeface="Helvetica Neue"/>
                <a:ea typeface="Helvetica Neue"/>
                <a:cs typeface="Helvetica Neue"/>
                <a:sym typeface="Helvetica Neue"/>
              </a:rPr>
              <a:t>Binary classifiers categorize new data points into 2 categories (e.g. action vs. romance)</a:t>
            </a:r>
            <a:endParaRPr>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2"/>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Classifiers</a:t>
            </a:r>
            <a:endParaRPr/>
          </a:p>
        </p:txBody>
      </p:sp>
      <p:sp>
        <p:nvSpPr>
          <p:cNvPr id="417" name="Google Shape;417;p52"/>
          <p:cNvSpPr txBox="1"/>
          <p:nvPr>
            <p:ph idx="1" type="body"/>
          </p:nvPr>
        </p:nvSpPr>
        <p:spPr>
          <a:xfrm>
            <a:off x="311700" y="881875"/>
            <a:ext cx="8520600" cy="35529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We must train our classifier before we can use it</a:t>
            </a:r>
            <a:endParaRPr>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a:latin typeface="Helvetica Neue"/>
                <a:ea typeface="Helvetica Neue"/>
                <a:cs typeface="Helvetica Neue"/>
                <a:sym typeface="Helvetica Neue"/>
              </a:rPr>
              <a:t>Divide given data into </a:t>
            </a:r>
            <a:r>
              <a:rPr b="1" lang="en">
                <a:latin typeface="Helvetica Neue"/>
                <a:ea typeface="Helvetica Neue"/>
                <a:cs typeface="Helvetica Neue"/>
                <a:sym typeface="Helvetica Neue"/>
              </a:rPr>
              <a:t>training</a:t>
            </a:r>
            <a:r>
              <a:rPr lang="en">
                <a:latin typeface="Helvetica Neue"/>
                <a:ea typeface="Helvetica Neue"/>
                <a:cs typeface="Helvetica Neue"/>
                <a:sym typeface="Helvetica Neue"/>
              </a:rPr>
              <a:t> and </a:t>
            </a:r>
            <a:r>
              <a:rPr b="1" lang="en">
                <a:latin typeface="Helvetica Neue"/>
                <a:ea typeface="Helvetica Neue"/>
                <a:cs typeface="Helvetica Neue"/>
                <a:sym typeface="Helvetica Neue"/>
              </a:rPr>
              <a:t>testing </a:t>
            </a:r>
            <a:r>
              <a:rPr lang="en">
                <a:latin typeface="Helvetica Neue"/>
                <a:ea typeface="Helvetica Neue"/>
                <a:cs typeface="Helvetica Neue"/>
                <a:sym typeface="Helvetica Neue"/>
              </a:rPr>
              <a:t>set</a:t>
            </a:r>
            <a:endParaRPr>
              <a:latin typeface="Helvetica Neue"/>
              <a:ea typeface="Helvetica Neue"/>
              <a:cs typeface="Helvetica Neue"/>
              <a:sym typeface="Helvetica Neue"/>
            </a:endParaRPr>
          </a:p>
          <a:p>
            <a:pPr indent="-285750" lvl="1" marL="742950" rtl="0" algn="l">
              <a:spcBef>
                <a:spcPts val="0"/>
              </a:spcBef>
              <a:spcAft>
                <a:spcPts val="0"/>
              </a:spcAft>
              <a:buSzPts val="2400"/>
              <a:buFont typeface="Helvetica Neue"/>
              <a:buChar char="-"/>
            </a:pPr>
            <a:r>
              <a:rPr lang="en" sz="1800">
                <a:solidFill>
                  <a:schemeClr val="dk1"/>
                </a:solidFill>
                <a:latin typeface="Helvetica Neue"/>
                <a:ea typeface="Helvetica Neue"/>
                <a:cs typeface="Helvetica Neue"/>
                <a:sym typeface="Helvetica Neue"/>
              </a:rPr>
              <a:t>Tr</a:t>
            </a:r>
            <a:r>
              <a:rPr lang="en" sz="1800">
                <a:solidFill>
                  <a:schemeClr val="dk1"/>
                </a:solidFill>
                <a:latin typeface="Helvetica Neue"/>
                <a:ea typeface="Helvetica Neue"/>
                <a:cs typeface="Helvetica Neue"/>
                <a:sym typeface="Helvetica Neue"/>
              </a:rPr>
              <a:t>aining set</a:t>
            </a:r>
            <a:r>
              <a:rPr lang="en" sz="1800">
                <a:latin typeface="Helvetica Neue"/>
                <a:ea typeface="Helvetica Neue"/>
                <a:cs typeface="Helvetica Neue"/>
                <a:sym typeface="Helvetica Neue"/>
              </a:rPr>
              <a:t> serves as our “past observations” to learn from</a:t>
            </a:r>
            <a:endParaRPr sz="1800">
              <a:latin typeface="Helvetica Neue"/>
              <a:ea typeface="Helvetica Neue"/>
              <a:cs typeface="Helvetica Neue"/>
              <a:sym typeface="Helvetica Neue"/>
            </a:endParaRPr>
          </a:p>
          <a:p>
            <a:pPr indent="-285750" lvl="1" marL="742950" rtl="0" algn="l">
              <a:spcBef>
                <a:spcPts val="0"/>
              </a:spcBef>
              <a:spcAft>
                <a:spcPts val="0"/>
              </a:spcAft>
              <a:buSzPts val="2400"/>
              <a:buFont typeface="Helvetica Neue"/>
              <a:buChar char="-"/>
            </a:pPr>
            <a:r>
              <a:rPr lang="en" sz="1800">
                <a:solidFill>
                  <a:schemeClr val="dk1"/>
                </a:solidFill>
                <a:latin typeface="Helvetica Neue"/>
                <a:ea typeface="Helvetica Neue"/>
                <a:cs typeface="Helvetica Neue"/>
                <a:sym typeface="Helvetica Neue"/>
              </a:rPr>
              <a:t>Test set</a:t>
            </a:r>
            <a:r>
              <a:rPr lang="en" sz="1800">
                <a:latin typeface="Helvetica Neue"/>
                <a:ea typeface="Helvetica Neue"/>
                <a:cs typeface="Helvetica Neue"/>
                <a:sym typeface="Helvetica Neue"/>
              </a:rPr>
              <a:t> allows us to see how good our model is on </a:t>
            </a:r>
            <a:r>
              <a:rPr i="1" lang="en" sz="1800">
                <a:latin typeface="Helvetica Neue"/>
                <a:ea typeface="Helvetica Neue"/>
                <a:cs typeface="Helvetica Neue"/>
                <a:sym typeface="Helvetica Neue"/>
              </a:rPr>
              <a:t>unseen data</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Important</a:t>
            </a:r>
            <a:r>
              <a:rPr lang="en" sz="1800">
                <a:latin typeface="Helvetica Neue"/>
                <a:ea typeface="Helvetica Neue"/>
                <a:cs typeface="Helvetica Neue"/>
                <a:sym typeface="Helvetica Neue"/>
              </a:rPr>
              <a:t>: </a:t>
            </a:r>
            <a:endParaRPr sz="1800">
              <a:latin typeface="Helvetica Neue"/>
              <a:ea typeface="Helvetica Neue"/>
              <a:cs typeface="Helvetica Neue"/>
              <a:sym typeface="Helvetica Neue"/>
            </a:endParaRPr>
          </a:p>
          <a:p>
            <a:pPr indent="-342900" lvl="1" marL="914400" rtl="0" algn="l">
              <a:spcBef>
                <a:spcPts val="0"/>
              </a:spcBef>
              <a:spcAft>
                <a:spcPts val="0"/>
              </a:spcAft>
              <a:buSzPts val="1800"/>
              <a:buChar char="-"/>
            </a:pPr>
            <a:r>
              <a:rPr b="1" lang="en" sz="1800">
                <a:latin typeface="Helvetica Neue"/>
                <a:ea typeface="Helvetica Neue"/>
                <a:cs typeface="Helvetica Neue"/>
                <a:sym typeface="Helvetica Neue"/>
              </a:rPr>
              <a:t>never </a:t>
            </a:r>
            <a:r>
              <a:rPr lang="en" sz="1800">
                <a:latin typeface="Helvetica Neue"/>
                <a:ea typeface="Helvetica Neue"/>
                <a:cs typeface="Helvetica Neue"/>
                <a:sym typeface="Helvetica Neue"/>
              </a:rPr>
              <a:t>use test set to train our classifier</a:t>
            </a:r>
            <a:endParaRPr sz="1800">
              <a:latin typeface="Helvetica Neue"/>
              <a:ea typeface="Helvetica Neue"/>
              <a:cs typeface="Helvetica Neue"/>
              <a:sym typeface="Helvetica Neue"/>
            </a:endParaRPr>
          </a:p>
          <a:p>
            <a:pPr indent="-342900" lvl="2" marL="1371600" rtl="0" algn="l">
              <a:spcBef>
                <a:spcPts val="0"/>
              </a:spcBef>
              <a:spcAft>
                <a:spcPts val="0"/>
              </a:spcAft>
              <a:buSzPts val="1800"/>
              <a:buFont typeface="Helvetica Neue"/>
              <a:buChar char="-"/>
            </a:pPr>
            <a:r>
              <a:rPr lang="en" sz="1800">
                <a:latin typeface="Helvetica Neue"/>
                <a:ea typeface="Helvetica Neue"/>
                <a:cs typeface="Helvetica Neue"/>
                <a:sym typeface="Helvetica Neue"/>
              </a:rPr>
              <a:t>must keep some data reserved to test accuracy</a:t>
            </a:r>
            <a:endParaRPr sz="1800">
              <a:latin typeface="Helvetica Neue"/>
              <a:ea typeface="Helvetica Neue"/>
              <a:cs typeface="Helvetica Neue"/>
              <a:sym typeface="Helvetica Neue"/>
            </a:endParaRPr>
          </a:p>
          <a:p>
            <a:pPr indent="-342900" lvl="1" marL="914400" rtl="0" algn="l">
              <a:spcBef>
                <a:spcPts val="0"/>
              </a:spcBef>
              <a:spcAft>
                <a:spcPts val="0"/>
              </a:spcAft>
              <a:buSzPts val="1800"/>
              <a:buChar char="-"/>
            </a:pPr>
            <a:r>
              <a:rPr b="1" lang="en" sz="1800">
                <a:latin typeface="Helvetica Neue"/>
                <a:ea typeface="Helvetica Neue"/>
                <a:cs typeface="Helvetica Neue"/>
                <a:sym typeface="Helvetica Neue"/>
              </a:rPr>
              <a:t>never </a:t>
            </a:r>
            <a:r>
              <a:rPr lang="en" sz="1800">
                <a:latin typeface="Helvetica Neue"/>
                <a:ea typeface="Helvetica Neue"/>
                <a:cs typeface="Helvetica Neue"/>
                <a:sym typeface="Helvetica Neue"/>
              </a:rPr>
              <a:t>use training set to test our classifier</a:t>
            </a:r>
            <a:endParaRPr sz="1800">
              <a:latin typeface="Helvetica Neue"/>
              <a:ea typeface="Helvetica Neue"/>
              <a:cs typeface="Helvetica Neue"/>
              <a:sym typeface="Helvetica Neue"/>
            </a:endParaRPr>
          </a:p>
          <a:p>
            <a:pPr indent="-342900" lvl="2" marL="1371600" rtl="0" algn="l">
              <a:spcBef>
                <a:spcPts val="0"/>
              </a:spcBef>
              <a:spcAft>
                <a:spcPts val="0"/>
              </a:spcAft>
              <a:buSzPts val="1800"/>
              <a:buFont typeface="Helvetica Neue"/>
              <a:buChar char="-"/>
            </a:pPr>
            <a:r>
              <a:rPr lang="en" sz="1800">
                <a:latin typeface="Helvetica Neue"/>
                <a:ea typeface="Helvetica Neue"/>
                <a:cs typeface="Helvetica Neue"/>
                <a:sym typeface="Helvetica Neue"/>
              </a:rPr>
              <a:t>overfitting and false accuracies</a:t>
            </a:r>
            <a:endParaRPr sz="1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1000"/>
                                        <p:tgtEl>
                                          <p:spTgt spid="4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1000"/>
                                        <p:tgtEl>
                                          <p:spTgt spid="4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1000"/>
                                        <p:tgtEl>
                                          <p:spTgt spid="4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1000"/>
                                        <p:tgtEl>
                                          <p:spTgt spid="4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7" st="7"/>
                                            </p:txEl>
                                          </p:spTgt>
                                        </p:tgtEl>
                                        <p:attrNameLst>
                                          <p:attrName>style.visibility</p:attrName>
                                        </p:attrNameLst>
                                      </p:cBhvr>
                                      <p:to>
                                        <p:strVal val="visible"/>
                                      </p:to>
                                    </p:set>
                                    <p:animEffect filter="fade" transition="in">
                                      <p:cBhvr>
                                        <p:cTn dur="1000"/>
                                        <p:tgtEl>
                                          <p:spTgt spid="4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8" st="8"/>
                                            </p:txEl>
                                          </p:spTgt>
                                        </p:tgtEl>
                                        <p:attrNameLst>
                                          <p:attrName>style.visibility</p:attrName>
                                        </p:attrNameLst>
                                      </p:cBhvr>
                                      <p:to>
                                        <p:strVal val="visible"/>
                                      </p:to>
                                    </p:set>
                                    <p:animEffect filter="fade" transition="in">
                                      <p:cBhvr>
                                        <p:cTn dur="1000"/>
                                        <p:tgtEl>
                                          <p:spTgt spid="4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k-Nearest Neighbors</a:t>
            </a:r>
            <a:endParaRPr/>
          </a:p>
        </p:txBody>
      </p:sp>
      <p:sp>
        <p:nvSpPr>
          <p:cNvPr id="423" name="Google Shape;423;p53"/>
          <p:cNvSpPr txBox="1"/>
          <p:nvPr>
            <p:ph idx="1" type="body"/>
          </p:nvPr>
        </p:nvSpPr>
        <p:spPr>
          <a:xfrm>
            <a:off x="457200" y="971550"/>
            <a:ext cx="8229600" cy="3623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C4820E"/>
              </a:buClr>
              <a:buSzPts val="1800"/>
              <a:buFont typeface="Helvetica Neue"/>
              <a:buChar char="-"/>
            </a:pPr>
            <a:r>
              <a:rPr lang="en">
                <a:latin typeface="Helvetica Neue"/>
                <a:ea typeface="Helvetica Neue"/>
                <a:cs typeface="Helvetica Neue"/>
                <a:sym typeface="Helvetica Neue"/>
              </a:rPr>
              <a:t>For a new data point, get k nearest neighbors and classify based on majority of neighbors’ labels</a:t>
            </a:r>
            <a:endParaRPr>
              <a:latin typeface="Helvetica Neue"/>
              <a:ea typeface="Helvetica Neue"/>
              <a:cs typeface="Helvetica Neue"/>
              <a:sym typeface="Helvetica Neue"/>
            </a:endParaRPr>
          </a:p>
          <a:p>
            <a:pPr indent="0" lvl="0" marL="0" marR="0" rtl="0" algn="l">
              <a:lnSpc>
                <a:spcPct val="115000"/>
              </a:lnSpc>
              <a:spcBef>
                <a:spcPts val="1600"/>
              </a:spcBef>
              <a:spcAft>
                <a:spcPts val="0"/>
              </a:spcAft>
              <a:buNone/>
            </a:pPr>
            <a:r>
              <a:t/>
            </a:r>
            <a:endParaRPr>
              <a:latin typeface="Helvetica Neue"/>
              <a:ea typeface="Helvetica Neue"/>
              <a:cs typeface="Helvetica Neue"/>
              <a:sym typeface="Helvetica Neue"/>
            </a:endParaRPr>
          </a:p>
          <a:p>
            <a:pPr indent="-381000" lvl="0" marL="457200" marR="0" rtl="0" algn="l">
              <a:lnSpc>
                <a:spcPct val="115000"/>
              </a:lnSpc>
              <a:spcBef>
                <a:spcPts val="1600"/>
              </a:spcBef>
              <a:spcAft>
                <a:spcPts val="0"/>
              </a:spcAft>
              <a:buSzPts val="2400"/>
              <a:buFont typeface="Helvetica Neue"/>
              <a:buChar char="-"/>
            </a:pPr>
            <a:r>
              <a:rPr lang="en">
                <a:latin typeface="Helvetica Neue"/>
                <a:ea typeface="Helvetica Neue"/>
                <a:cs typeface="Helvetica Neue"/>
                <a:sym typeface="Helvetica Neue"/>
              </a:rPr>
              <a:t>distance = np.sqrt(np.sum((feats_1 - feats_2) ** 2))</a:t>
            </a:r>
            <a:endParaRPr>
              <a:latin typeface="Helvetica Neue"/>
              <a:ea typeface="Helvetica Neue"/>
              <a:cs typeface="Helvetica Neue"/>
              <a:sym typeface="Helvetica Neue"/>
            </a:endParaRPr>
          </a:p>
          <a:p>
            <a:pPr indent="-342900" lvl="1" marL="914400" marR="0" rtl="0" algn="l">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Think right triangles and Pythagorean Theorem</a:t>
            </a:r>
            <a:endParaRPr sz="1800">
              <a:latin typeface="Helvetica Neue"/>
              <a:ea typeface="Helvetica Neue"/>
              <a:cs typeface="Helvetica Neue"/>
              <a:sym typeface="Helvetica Neue"/>
            </a:endParaRPr>
          </a:p>
          <a:p>
            <a:pPr indent="-381000" lvl="0" marL="457200" marR="0" rtl="0" algn="l">
              <a:lnSpc>
                <a:spcPct val="115000"/>
              </a:lnSpc>
              <a:spcBef>
                <a:spcPts val="0"/>
              </a:spcBef>
              <a:spcAft>
                <a:spcPts val="0"/>
              </a:spcAft>
              <a:buSzPts val="2400"/>
              <a:buFont typeface="Helvetica Neue"/>
              <a:buChar char="-"/>
            </a:pPr>
            <a:r>
              <a:rPr lang="en">
                <a:latin typeface="Helvetica Neue"/>
                <a:ea typeface="Helvetica Neue"/>
                <a:cs typeface="Helvetica Neue"/>
                <a:sym typeface="Helvetica Neue"/>
              </a:rPr>
              <a:t>What happens when there’s a tie?</a:t>
            </a:r>
            <a:endParaRPr>
              <a:latin typeface="Helvetica Neue"/>
              <a:ea typeface="Helvetica Neue"/>
              <a:cs typeface="Helvetica Neue"/>
              <a:sym typeface="Helvetica Neue"/>
            </a:endParaRPr>
          </a:p>
          <a:p>
            <a:pPr indent="-342900" lvl="1" marL="914400" marR="0" rtl="0" algn="l">
              <a:lnSpc>
                <a:spcPct val="115000"/>
              </a:lnSpc>
              <a:spcBef>
                <a:spcPts val="0"/>
              </a:spcBef>
              <a:spcAft>
                <a:spcPts val="0"/>
              </a:spcAft>
              <a:buSzPts val="1800"/>
              <a:buFont typeface="Helvetica Neue"/>
              <a:buChar char="-"/>
            </a:pPr>
            <a:r>
              <a:rPr lang="en" sz="1800">
                <a:latin typeface="Helvetica Neue"/>
                <a:ea typeface="Helvetica Neue"/>
                <a:cs typeface="Helvetica Neue"/>
                <a:sym typeface="Helvetica Neue"/>
              </a:rPr>
              <a:t>We can’t tell</a:t>
            </a:r>
            <a:r>
              <a:rPr lang="en" sz="1800">
                <a:latin typeface="Helvetica Neue"/>
                <a:ea typeface="Helvetica Neue"/>
                <a:cs typeface="Helvetica Neue"/>
                <a:sym typeface="Helvetica Neue"/>
              </a:rPr>
              <a:t>...</a:t>
            </a:r>
            <a:r>
              <a:rPr lang="en" sz="1800">
                <a:latin typeface="Helvetica Neue"/>
                <a:ea typeface="Helvetica Neue"/>
                <a:cs typeface="Helvetica Neue"/>
                <a:sym typeface="Helvetica Neue"/>
              </a:rPr>
              <a:t> unless we have a tie-breaking method (e.g. always categorize as default class). This is why we choose an odd k.</a:t>
            </a:r>
            <a:endParaRPr sz="1800">
              <a:latin typeface="Helvetica Neue"/>
              <a:ea typeface="Helvetica Neue"/>
              <a:cs typeface="Helvetica Neue"/>
              <a:sym typeface="Helvetica Neue"/>
            </a:endParaRPr>
          </a:p>
        </p:txBody>
      </p:sp>
      <p:pic>
        <p:nvPicPr>
          <p:cNvPr id="424" name="Google Shape;424;p53"/>
          <p:cNvPicPr preferRelativeResize="0"/>
          <p:nvPr/>
        </p:nvPicPr>
        <p:blipFill rotWithShape="1">
          <a:blip r:embed="rId3">
            <a:alphaModFix/>
          </a:blip>
          <a:srcRect b="0" l="0" r="0" t="45121"/>
          <a:stretch/>
        </p:blipFill>
        <p:spPr>
          <a:xfrm>
            <a:off x="798781" y="1924816"/>
            <a:ext cx="3448050" cy="7686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Bo</a:t>
            </a:r>
            <a:r>
              <a:rPr lang="en"/>
              <a:t>undaries</a:t>
            </a:r>
            <a:endParaRPr/>
          </a:p>
        </p:txBody>
      </p:sp>
      <p:sp>
        <p:nvSpPr>
          <p:cNvPr id="430" name="Google Shape;430;p54"/>
          <p:cNvSpPr txBox="1"/>
          <p:nvPr>
            <p:ph idx="1" type="body"/>
          </p:nvPr>
        </p:nvSpPr>
        <p:spPr>
          <a:xfrm>
            <a:off x="380100" y="869400"/>
            <a:ext cx="4443000" cy="12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latin typeface="Helvetica Neue"/>
                <a:ea typeface="Helvetica Neue"/>
                <a:cs typeface="Helvetica Neue"/>
                <a:sym typeface="Helvetica Neue"/>
              </a:rPr>
              <a:t>Visualization that shows what class a data point would belong to in a KNN model (built from training set)</a:t>
            </a:r>
            <a:endParaRPr sz="1800">
              <a:latin typeface="Helvetica Neue"/>
              <a:ea typeface="Helvetica Neue"/>
              <a:cs typeface="Helvetica Neue"/>
              <a:sym typeface="Helvetica Neue"/>
            </a:endParaRPr>
          </a:p>
          <a:p>
            <a:pPr indent="0" lvl="0" marL="0" marR="0" rtl="0" algn="l">
              <a:lnSpc>
                <a:spcPct val="150000"/>
              </a:lnSpc>
              <a:spcBef>
                <a:spcPts val="1600"/>
              </a:spcBef>
              <a:spcAft>
                <a:spcPts val="1600"/>
              </a:spcAft>
              <a:buNone/>
            </a:pPr>
            <a:r>
              <a:t/>
            </a:r>
            <a:endParaRPr sz="1800">
              <a:latin typeface="Helvetica Neue"/>
              <a:ea typeface="Helvetica Neue"/>
              <a:cs typeface="Helvetica Neue"/>
              <a:sym typeface="Helvetica Neue"/>
            </a:endParaRPr>
          </a:p>
        </p:txBody>
      </p:sp>
      <p:pic>
        <p:nvPicPr>
          <p:cNvPr id="431" name="Google Shape;431;p54"/>
          <p:cNvPicPr preferRelativeResize="0"/>
          <p:nvPr/>
        </p:nvPicPr>
        <p:blipFill>
          <a:blip r:embed="rId3">
            <a:alphaModFix/>
          </a:blip>
          <a:stretch>
            <a:fillRect/>
          </a:stretch>
        </p:blipFill>
        <p:spPr>
          <a:xfrm>
            <a:off x="4755000" y="1029800"/>
            <a:ext cx="3924900" cy="3625075"/>
          </a:xfrm>
          <a:prstGeom prst="rect">
            <a:avLst/>
          </a:prstGeom>
          <a:noFill/>
          <a:ln>
            <a:noFill/>
          </a:ln>
        </p:spPr>
      </p:pic>
      <p:sp>
        <p:nvSpPr>
          <p:cNvPr id="432" name="Google Shape;432;p54"/>
          <p:cNvSpPr txBox="1"/>
          <p:nvPr/>
        </p:nvSpPr>
        <p:spPr>
          <a:xfrm>
            <a:off x="5078700" y="4674300"/>
            <a:ext cx="3677400" cy="54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solidFill>
                  <a:schemeClr val="dk1"/>
                </a:solidFill>
                <a:latin typeface="Helvetica Neue"/>
                <a:ea typeface="Helvetica Neue"/>
                <a:cs typeface="Helvetica Neue"/>
                <a:sym typeface="Helvetica Neue"/>
              </a:rPr>
              <a:t>Ex: 1-nearest neighbor decision boundaries </a:t>
            </a:r>
            <a:endParaRPr/>
          </a:p>
        </p:txBody>
      </p:sp>
      <p:pic>
        <p:nvPicPr>
          <p:cNvPr id="433" name="Google Shape;433;p54"/>
          <p:cNvPicPr preferRelativeResize="0"/>
          <p:nvPr/>
        </p:nvPicPr>
        <p:blipFill>
          <a:blip r:embed="rId4">
            <a:alphaModFix/>
          </a:blip>
          <a:stretch>
            <a:fillRect/>
          </a:stretch>
        </p:blipFill>
        <p:spPr>
          <a:xfrm>
            <a:off x="456300" y="1916175"/>
            <a:ext cx="2154775" cy="2846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5"/>
          <p:cNvSpPr txBox="1"/>
          <p:nvPr>
            <p:ph type="title"/>
          </p:nvPr>
        </p:nvSpPr>
        <p:spPr>
          <a:xfrm>
            <a:off x="457200" y="205975"/>
            <a:ext cx="85683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Conceptual Questions</a:t>
            </a:r>
            <a:endParaRPr/>
          </a:p>
        </p:txBody>
      </p:sp>
      <p:sp>
        <p:nvSpPr>
          <p:cNvPr id="439" name="Google Shape;439;p55"/>
          <p:cNvSpPr txBox="1"/>
          <p:nvPr>
            <p:ph idx="1" type="body"/>
          </p:nvPr>
        </p:nvSpPr>
        <p:spPr>
          <a:xfrm>
            <a:off x="272900" y="881875"/>
            <a:ext cx="8193900" cy="3099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Helvetica Neue"/>
              <a:buChar char="-"/>
            </a:pPr>
            <a:r>
              <a:rPr lang="en">
                <a:latin typeface="Helvetica Neue"/>
                <a:ea typeface="Helvetica Neue"/>
                <a:cs typeface="Helvetica Neue"/>
                <a:sym typeface="Helvetica Neue"/>
              </a:rPr>
              <a:t>For any kNN classifier, what is a potential downside of using </a:t>
            </a:r>
            <a:r>
              <a:rPr i="1" lang="en">
                <a:latin typeface="Helvetica Neue"/>
                <a:ea typeface="Helvetica Neue"/>
                <a:cs typeface="Helvetica Neue"/>
                <a:sym typeface="Helvetica Neue"/>
              </a:rPr>
              <a:t>k </a:t>
            </a:r>
            <a:r>
              <a:rPr lang="en">
                <a:latin typeface="Helvetica Neue"/>
                <a:ea typeface="Helvetica Neue"/>
                <a:cs typeface="Helvetica Neue"/>
                <a:sym typeface="Helvetica Neue"/>
              </a:rPr>
              <a:t>=</a:t>
            </a:r>
            <a:r>
              <a:rPr i="1" lang="en">
                <a:latin typeface="Helvetica Neue"/>
                <a:ea typeface="Helvetica Neue"/>
                <a:cs typeface="Helvetica Neue"/>
                <a:sym typeface="Helvetica Neue"/>
              </a:rPr>
              <a:t> </a:t>
            </a:r>
            <a:r>
              <a:rPr lang="en">
                <a:latin typeface="Helvetica Neue"/>
                <a:ea typeface="Helvetica Neue"/>
                <a:cs typeface="Helvetica Neue"/>
                <a:sym typeface="Helvetica Neue"/>
              </a:rPr>
              <a:t>4?</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81000" lvl="0" marL="457200" marR="0" rtl="0" algn="l">
              <a:lnSpc>
                <a:spcPct val="100000"/>
              </a:lnSpc>
              <a:spcBef>
                <a:spcPts val="0"/>
              </a:spcBef>
              <a:spcAft>
                <a:spcPts val="0"/>
              </a:spcAft>
              <a:buSzPts val="2400"/>
              <a:buFont typeface="Helvetica Neue"/>
              <a:buChar char="-"/>
            </a:pPr>
            <a:r>
              <a:rPr lang="en">
                <a:latin typeface="Helvetica Neue"/>
                <a:ea typeface="Helvetica Neue"/>
                <a:cs typeface="Helvetica Neue"/>
                <a:sym typeface="Helvetica Neue"/>
              </a:rPr>
              <a:t>For any kNN classifier, what could potentially go wrong if we choose a </a:t>
            </a:r>
            <a:r>
              <a:rPr i="1" lang="en">
                <a:latin typeface="Helvetica Neue"/>
                <a:ea typeface="Helvetica Neue"/>
                <a:cs typeface="Helvetica Neue"/>
                <a:sym typeface="Helvetica Neue"/>
              </a:rPr>
              <a:t>k</a:t>
            </a:r>
            <a:r>
              <a:rPr lang="en">
                <a:latin typeface="Helvetica Neue"/>
                <a:ea typeface="Helvetica Neue"/>
                <a:cs typeface="Helvetica Neue"/>
                <a:sym typeface="Helvetica Neue"/>
              </a:rPr>
              <a:t> that is too large?</a:t>
            </a:r>
            <a:endParaRPr>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457200" y="205975"/>
            <a:ext cx="85683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Conceptual Questions</a:t>
            </a:r>
            <a:endParaRPr/>
          </a:p>
        </p:txBody>
      </p:sp>
      <p:sp>
        <p:nvSpPr>
          <p:cNvPr id="445" name="Google Shape;445;p56"/>
          <p:cNvSpPr txBox="1"/>
          <p:nvPr>
            <p:ph idx="1" type="body"/>
          </p:nvPr>
        </p:nvSpPr>
        <p:spPr>
          <a:xfrm>
            <a:off x="272900" y="881875"/>
            <a:ext cx="8193900" cy="38346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SzPts val="2400"/>
              <a:buFont typeface="Helvetica Neue"/>
              <a:buChar char="-"/>
            </a:pPr>
            <a:r>
              <a:rPr lang="en">
                <a:latin typeface="Helvetica Neue"/>
                <a:ea typeface="Helvetica Neue"/>
                <a:cs typeface="Helvetica Neue"/>
                <a:sym typeface="Helvetica Neue"/>
              </a:rPr>
              <a:t>For any kNN classifier, what is a potential downside of using </a:t>
            </a:r>
            <a:r>
              <a:rPr i="1" lang="en">
                <a:latin typeface="Helvetica Neue"/>
                <a:ea typeface="Helvetica Neue"/>
                <a:cs typeface="Helvetica Neue"/>
                <a:sym typeface="Helvetica Neue"/>
              </a:rPr>
              <a:t>k </a:t>
            </a:r>
            <a:r>
              <a:rPr lang="en">
                <a:latin typeface="Helvetica Neue"/>
                <a:ea typeface="Helvetica Neue"/>
                <a:cs typeface="Helvetica Neue"/>
                <a:sym typeface="Helvetica Neue"/>
              </a:rPr>
              <a:t>=</a:t>
            </a:r>
            <a:r>
              <a:rPr i="1" lang="en">
                <a:latin typeface="Helvetica Neue"/>
                <a:ea typeface="Helvetica Neue"/>
                <a:cs typeface="Helvetica Neue"/>
                <a:sym typeface="Helvetica Neue"/>
              </a:rPr>
              <a:t> </a:t>
            </a:r>
            <a:r>
              <a:rPr lang="en">
                <a:latin typeface="Helvetica Neue"/>
                <a:ea typeface="Helvetica Neue"/>
                <a:cs typeface="Helvetica Neue"/>
                <a:sym typeface="Helvetica Neue"/>
              </a:rPr>
              <a:t>4?</a:t>
            </a:r>
            <a:endParaRPr>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rPr lang="en">
                <a:solidFill>
                  <a:srgbClr val="FF0000"/>
                </a:solidFill>
                <a:latin typeface="Helvetica Neue"/>
                <a:ea typeface="Helvetica Neue"/>
                <a:cs typeface="Helvetica Neue"/>
                <a:sym typeface="Helvetica Neue"/>
              </a:rPr>
              <a:t>For any even value of k, we could run into a tie (2 neighbors as class A and 2 as class B). To deal with this, we need a tie-breaking scheme.</a:t>
            </a:r>
            <a:endParaRPr>
              <a:latin typeface="Helvetica Neue"/>
              <a:ea typeface="Helvetica Neue"/>
              <a:cs typeface="Helvetica Neue"/>
              <a:sym typeface="Helvetica Neue"/>
            </a:endParaRPr>
          </a:p>
          <a:p>
            <a:pPr indent="-381000" lvl="0" marL="457200" marR="0" rtl="0" algn="l">
              <a:lnSpc>
                <a:spcPct val="100000"/>
              </a:lnSpc>
              <a:spcBef>
                <a:spcPts val="0"/>
              </a:spcBef>
              <a:spcAft>
                <a:spcPts val="0"/>
              </a:spcAft>
              <a:buSzPts val="2400"/>
              <a:buFont typeface="Helvetica Neue"/>
              <a:buChar char="-"/>
            </a:pPr>
            <a:r>
              <a:rPr lang="en">
                <a:latin typeface="Helvetica Neue"/>
                <a:ea typeface="Helvetica Neue"/>
                <a:cs typeface="Helvetica Neue"/>
                <a:sym typeface="Helvetica Neue"/>
              </a:rPr>
              <a:t>For any kNN classifier, what could potentially go wrong if we choose a </a:t>
            </a:r>
            <a:r>
              <a:rPr i="1" lang="en">
                <a:latin typeface="Helvetica Neue"/>
                <a:ea typeface="Helvetica Neue"/>
                <a:cs typeface="Helvetica Neue"/>
                <a:sym typeface="Helvetica Neue"/>
              </a:rPr>
              <a:t>k</a:t>
            </a:r>
            <a:r>
              <a:rPr lang="en">
                <a:latin typeface="Helvetica Neue"/>
                <a:ea typeface="Helvetica Neue"/>
                <a:cs typeface="Helvetica Neue"/>
                <a:sym typeface="Helvetica Neue"/>
              </a:rPr>
              <a:t> that is too large?</a:t>
            </a:r>
            <a:endParaRPr>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rPr lang="en">
                <a:solidFill>
                  <a:srgbClr val="FF0000"/>
                </a:solidFill>
                <a:latin typeface="Helvetica Neue"/>
                <a:ea typeface="Helvetica Neue"/>
                <a:cs typeface="Helvetica Neue"/>
                <a:sym typeface="Helvetica Neue"/>
              </a:rPr>
              <a:t>If our training set had 10 items in class A and 20 items in class B, </a:t>
            </a:r>
            <a:r>
              <a:rPr i="1" lang="en">
                <a:solidFill>
                  <a:srgbClr val="FF0000"/>
                </a:solidFill>
                <a:latin typeface="Helvetica Neue"/>
                <a:ea typeface="Helvetica Neue"/>
                <a:cs typeface="Helvetica Neue"/>
                <a:sym typeface="Helvetica Neue"/>
              </a:rPr>
              <a:t>k </a:t>
            </a:r>
            <a:r>
              <a:rPr lang="en">
                <a:solidFill>
                  <a:srgbClr val="FF0000"/>
                </a:solidFill>
                <a:latin typeface="Helvetica Neue"/>
                <a:ea typeface="Helvetica Neue"/>
                <a:cs typeface="Helvetica Neue"/>
                <a:sym typeface="Helvetica Neue"/>
              </a:rPr>
              <a:t>= 21 or higher would make it impossible to classify anything as class A.</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animEffect filter="fade" transition="in">
                                      <p:cBhvr>
                                        <p:cTn dur="1000"/>
                                        <p:tgtEl>
                                          <p:spTgt spid="4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animEffect filter="fade" transition="in">
                                      <p:cBhvr>
                                        <p:cTn dur="1000"/>
                                        <p:tgtEl>
                                          <p:spTgt spid="4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animEffect filter="fade" transition="in">
                                      <p:cBhvr>
                                        <p:cTn dur="1000"/>
                                        <p:tgtEl>
                                          <p:spTgt spid="4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animEffect filter="fade" transition="in">
                                      <p:cBhvr>
                                        <p:cTn dur="1000"/>
                                        <p:tgtEl>
                                          <p:spTgt spid="4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4" st="4"/>
                                            </p:txEl>
                                          </p:spTgt>
                                        </p:tgtEl>
                                        <p:attrNameLst>
                                          <p:attrName>style.visibility</p:attrName>
                                        </p:attrNameLst>
                                      </p:cBhvr>
                                      <p:to>
                                        <p:strVal val="visible"/>
                                      </p:to>
                                    </p:set>
                                    <p:animEffect filter="fade" transition="in">
                                      <p:cBhvr>
                                        <p:cTn dur="1000"/>
                                        <p:tgtEl>
                                          <p:spTgt spid="4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457200" y="205975"/>
            <a:ext cx="33567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Squirrels</a:t>
            </a:r>
            <a:endParaRPr/>
          </a:p>
        </p:txBody>
      </p:sp>
      <p:sp>
        <p:nvSpPr>
          <p:cNvPr id="451" name="Google Shape;451;p57"/>
          <p:cNvSpPr txBox="1"/>
          <p:nvPr>
            <p:ph idx="1" type="body"/>
          </p:nvPr>
        </p:nvSpPr>
        <p:spPr>
          <a:xfrm>
            <a:off x="396275" y="1474175"/>
            <a:ext cx="4144200" cy="29910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200">
                <a:latin typeface="Helvetica Neue"/>
                <a:ea typeface="Helvetica Neue"/>
                <a:cs typeface="Helvetica Neue"/>
                <a:sym typeface="Helvetica Neue"/>
              </a:rPr>
              <a:t>Some Berkeley squirrels are wild animals and some are pets! Your friend is a squirrel expert and says that two useful features for classifying squirrels are the proportion of their fur that is clean and their weight in ounces. </a:t>
            </a:r>
            <a:endParaRPr>
              <a:latin typeface="Helvetica Neue"/>
              <a:ea typeface="Helvetica Neue"/>
              <a:cs typeface="Helvetica Neue"/>
              <a:sym typeface="Helvetica Neue"/>
            </a:endParaRPr>
          </a:p>
        </p:txBody>
      </p:sp>
      <p:sp>
        <p:nvSpPr>
          <p:cNvPr id="452" name="Google Shape;452;p57"/>
          <p:cNvSpPr txBox="1"/>
          <p:nvPr/>
        </p:nvSpPr>
        <p:spPr>
          <a:xfrm>
            <a:off x="7205975" y="132075"/>
            <a:ext cx="1421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swald"/>
                <a:ea typeface="Oswald"/>
                <a:cs typeface="Oswald"/>
                <a:sym typeface="Oswald"/>
              </a:rPr>
              <a:t>(Spring 2017 Final)</a:t>
            </a:r>
            <a:endParaRPr>
              <a:solidFill>
                <a:schemeClr val="dk2"/>
              </a:solidFill>
              <a:latin typeface="Oswald"/>
              <a:ea typeface="Oswald"/>
              <a:cs typeface="Oswald"/>
              <a:sym typeface="Oswald"/>
            </a:endParaRPr>
          </a:p>
        </p:txBody>
      </p:sp>
      <p:pic>
        <p:nvPicPr>
          <p:cNvPr id="453" name="Google Shape;453;p57"/>
          <p:cNvPicPr preferRelativeResize="0"/>
          <p:nvPr/>
        </p:nvPicPr>
        <p:blipFill>
          <a:blip r:embed="rId3">
            <a:alphaModFix/>
          </a:blip>
          <a:stretch>
            <a:fillRect/>
          </a:stretch>
        </p:blipFill>
        <p:spPr>
          <a:xfrm>
            <a:off x="4660780" y="1505275"/>
            <a:ext cx="4042800" cy="29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title"/>
          </p:nvPr>
        </p:nvSpPr>
        <p:spPr>
          <a:xfrm>
            <a:off x="457200" y="205975"/>
            <a:ext cx="82479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solidFill>
                <a:srgbClr val="FF0000"/>
              </a:solidFill>
            </a:endParaRPr>
          </a:p>
        </p:txBody>
      </p:sp>
      <p:sp>
        <p:nvSpPr>
          <p:cNvPr id="67" name="Google Shape;67;p13"/>
          <p:cNvSpPr txBox="1"/>
          <p:nvPr>
            <p:ph idx="1" type="body"/>
          </p:nvPr>
        </p:nvSpPr>
        <p:spPr>
          <a:xfrm>
            <a:off x="311700" y="881875"/>
            <a:ext cx="8520600" cy="1321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480"/>
              </a:spcBef>
              <a:spcAft>
                <a:spcPts val="0"/>
              </a:spcAft>
              <a:buSzPts val="2400"/>
              <a:buFont typeface="Helvetica Neue"/>
              <a:buChar char="●"/>
            </a:pPr>
            <a:r>
              <a:rPr lang="en">
                <a:latin typeface="Helvetica Neue"/>
                <a:ea typeface="Helvetica Neue"/>
                <a:cs typeface="Helvetica Neue"/>
                <a:sym typeface="Helvetica Neue"/>
              </a:rPr>
              <a:t>How could you confidently establish whether or not the chemical was </a:t>
            </a:r>
            <a:r>
              <a:rPr i="1" lang="en">
                <a:latin typeface="Helvetica Neue"/>
                <a:ea typeface="Helvetica Neue"/>
                <a:cs typeface="Helvetica Neue"/>
                <a:sym typeface="Helvetica Neue"/>
              </a:rPr>
              <a:t>causing</a:t>
            </a:r>
            <a:r>
              <a:rPr lang="en">
                <a:latin typeface="Helvetica Neue"/>
                <a:ea typeface="Helvetica Neue"/>
                <a:cs typeface="Helvetica Neue"/>
                <a:sym typeface="Helvetica Neue"/>
              </a:rPr>
              <a:t> the frogs to have six legs?</a:t>
            </a:r>
            <a:endParaRPr>
              <a:latin typeface="Helvetica Neue"/>
              <a:ea typeface="Helvetica Neue"/>
              <a:cs typeface="Helvetica Neue"/>
              <a:sym typeface="Helvetica Neue"/>
            </a:endParaRPr>
          </a:p>
          <a:p>
            <a:pPr indent="0" lvl="0" marL="0" rtl="0" algn="l">
              <a:lnSpc>
                <a:spcPct val="150000"/>
              </a:lnSpc>
              <a:spcBef>
                <a:spcPts val="480"/>
              </a:spcBef>
              <a:spcAft>
                <a:spcPts val="0"/>
              </a:spcAft>
              <a:buNone/>
            </a:pPr>
            <a:r>
              <a:t/>
            </a:r>
            <a:endParaRPr>
              <a:solidFill>
                <a:srgbClr val="FF0000"/>
              </a:solidFill>
              <a:latin typeface="Helvetica Neue"/>
              <a:ea typeface="Helvetica Neue"/>
              <a:cs typeface="Helvetica Neue"/>
              <a:sym typeface="Helvetica Neue"/>
            </a:endParaRPr>
          </a:p>
        </p:txBody>
      </p:sp>
      <p:pic>
        <p:nvPicPr>
          <p:cNvPr id="68" name="Google Shape;68;p13"/>
          <p:cNvPicPr preferRelativeResize="0"/>
          <p:nvPr/>
        </p:nvPicPr>
        <p:blipFill>
          <a:blip r:embed="rId3">
            <a:alphaModFix/>
          </a:blip>
          <a:stretch>
            <a:fillRect/>
          </a:stretch>
        </p:blipFill>
        <p:spPr>
          <a:xfrm rot="860658">
            <a:off x="2707270" y="3283859"/>
            <a:ext cx="2383709" cy="1589133"/>
          </a:xfrm>
          <a:prstGeom prst="rect">
            <a:avLst/>
          </a:prstGeom>
          <a:noFill/>
          <a:ln>
            <a:noFill/>
          </a:ln>
        </p:spPr>
      </p:pic>
      <p:pic>
        <p:nvPicPr>
          <p:cNvPr id="69" name="Google Shape;69;p13"/>
          <p:cNvPicPr preferRelativeResize="0"/>
          <p:nvPr/>
        </p:nvPicPr>
        <p:blipFill>
          <a:blip r:embed="rId4">
            <a:alphaModFix/>
          </a:blip>
          <a:stretch>
            <a:fillRect/>
          </a:stretch>
        </p:blipFill>
        <p:spPr>
          <a:xfrm>
            <a:off x="500399" y="2026775"/>
            <a:ext cx="2509116" cy="2635626"/>
          </a:xfrm>
          <a:prstGeom prst="rect">
            <a:avLst/>
          </a:prstGeom>
          <a:noFill/>
          <a:ln>
            <a:noFill/>
          </a:ln>
        </p:spPr>
      </p:pic>
      <p:pic>
        <p:nvPicPr>
          <p:cNvPr id="70" name="Google Shape;70;p13"/>
          <p:cNvPicPr preferRelativeResize="0"/>
          <p:nvPr/>
        </p:nvPicPr>
        <p:blipFill>
          <a:blip r:embed="rId5">
            <a:alphaModFix/>
          </a:blip>
          <a:stretch>
            <a:fillRect/>
          </a:stretch>
        </p:blipFill>
        <p:spPr>
          <a:xfrm>
            <a:off x="5349774" y="2097850"/>
            <a:ext cx="2902938" cy="2635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Effect filter="fade" transition="in">
                                      <p:cBhvr>
                                        <p:cTn dur="1"/>
                                        <p:tgtEl>
                                          <p:spTgt spid="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Effect filter="fade" transition="in">
                                      <p:cBhvr>
                                        <p:cTn dur="1"/>
                                        <p:tgtEl>
                                          <p:spTgt spid="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457200" y="205975"/>
            <a:ext cx="33567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Squirrels</a:t>
            </a:r>
            <a:endParaRPr/>
          </a:p>
        </p:txBody>
      </p:sp>
      <p:sp>
        <p:nvSpPr>
          <p:cNvPr id="459" name="Google Shape;459;p58"/>
          <p:cNvSpPr txBox="1"/>
          <p:nvPr>
            <p:ph idx="1" type="body"/>
          </p:nvPr>
        </p:nvSpPr>
        <p:spPr>
          <a:xfrm>
            <a:off x="243750" y="1423600"/>
            <a:ext cx="4093500" cy="1839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200">
                <a:latin typeface="Helvetica Neue"/>
                <a:ea typeface="Helvetica Neue"/>
                <a:cs typeface="Helvetica Neue"/>
                <a:sym typeface="Helvetica Neue"/>
              </a:rPr>
              <a:t>What is the distance between squirrel 1 and its nearest neighbor?</a:t>
            </a:r>
            <a:endParaRPr>
              <a:latin typeface="Helvetica Neue"/>
              <a:ea typeface="Helvetica Neue"/>
              <a:cs typeface="Helvetica Neue"/>
              <a:sym typeface="Helvetica Neue"/>
            </a:endParaRPr>
          </a:p>
        </p:txBody>
      </p:sp>
      <p:pic>
        <p:nvPicPr>
          <p:cNvPr id="460" name="Google Shape;460;p58"/>
          <p:cNvPicPr preferRelativeResize="0"/>
          <p:nvPr/>
        </p:nvPicPr>
        <p:blipFill>
          <a:blip r:embed="rId3">
            <a:alphaModFix/>
          </a:blip>
          <a:stretch>
            <a:fillRect/>
          </a:stretch>
        </p:blipFill>
        <p:spPr>
          <a:xfrm>
            <a:off x="4154125" y="296300"/>
            <a:ext cx="4678174" cy="2890700"/>
          </a:xfrm>
          <a:prstGeom prst="rect">
            <a:avLst/>
          </a:prstGeom>
          <a:noFill/>
          <a:ln>
            <a:noFill/>
          </a:ln>
        </p:spPr>
      </p:pic>
      <p:sp>
        <p:nvSpPr>
          <p:cNvPr id="461" name="Google Shape;461;p58"/>
          <p:cNvSpPr txBox="1"/>
          <p:nvPr/>
        </p:nvSpPr>
        <p:spPr>
          <a:xfrm>
            <a:off x="5094270" y="2094090"/>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1</a:t>
            </a:r>
            <a:endParaRPr sz="1800">
              <a:latin typeface="Source Code Pro"/>
              <a:ea typeface="Source Code Pro"/>
              <a:cs typeface="Source Code Pro"/>
              <a:sym typeface="Source Code Pro"/>
            </a:endParaRPr>
          </a:p>
        </p:txBody>
      </p:sp>
      <p:sp>
        <p:nvSpPr>
          <p:cNvPr id="462" name="Google Shape;462;p58"/>
          <p:cNvSpPr txBox="1"/>
          <p:nvPr/>
        </p:nvSpPr>
        <p:spPr>
          <a:xfrm>
            <a:off x="6212650" y="1305615"/>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2</a:t>
            </a:r>
            <a:endParaRPr sz="1800">
              <a:latin typeface="Source Code Pro"/>
              <a:ea typeface="Source Code Pro"/>
              <a:cs typeface="Source Code Pro"/>
              <a:sym typeface="Source Code Pro"/>
            </a:endParaRPr>
          </a:p>
        </p:txBody>
      </p:sp>
      <p:sp>
        <p:nvSpPr>
          <p:cNvPr id="463" name="Google Shape;463;p58"/>
          <p:cNvSpPr txBox="1"/>
          <p:nvPr/>
        </p:nvSpPr>
        <p:spPr>
          <a:xfrm>
            <a:off x="287250" y="3059425"/>
            <a:ext cx="8569500" cy="8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Helvetica Neue"/>
                <a:ea typeface="Helvetica Neue"/>
                <a:cs typeface="Helvetica Neue"/>
                <a:sym typeface="Helvetica Neue"/>
              </a:rPr>
              <a:t>Classify squirrel 2 using just the “Clean Fur” feature, then using both features.</a:t>
            </a:r>
            <a:endParaRPr sz="10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
        <p:nvSpPr>
          <p:cNvPr id="464" name="Google Shape;464;p58"/>
          <p:cNvSpPr txBox="1"/>
          <p:nvPr/>
        </p:nvSpPr>
        <p:spPr>
          <a:xfrm>
            <a:off x="7205975" y="132075"/>
            <a:ext cx="1421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swald"/>
                <a:ea typeface="Oswald"/>
                <a:cs typeface="Oswald"/>
                <a:sym typeface="Oswald"/>
              </a:rPr>
              <a:t>(Spring 2017 Final)</a:t>
            </a:r>
            <a:endParaRPr>
              <a:solidFill>
                <a:schemeClr val="dk2"/>
              </a:solidFill>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457200" y="205975"/>
            <a:ext cx="33567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Squirrels</a:t>
            </a:r>
            <a:endParaRPr/>
          </a:p>
        </p:txBody>
      </p:sp>
      <p:sp>
        <p:nvSpPr>
          <p:cNvPr id="470" name="Google Shape;470;p59"/>
          <p:cNvSpPr txBox="1"/>
          <p:nvPr>
            <p:ph idx="1" type="body"/>
          </p:nvPr>
        </p:nvSpPr>
        <p:spPr>
          <a:xfrm>
            <a:off x="243750" y="1423600"/>
            <a:ext cx="4093500" cy="1839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200">
                <a:latin typeface="Helvetica Neue"/>
                <a:ea typeface="Helvetica Neue"/>
                <a:cs typeface="Helvetica Neue"/>
                <a:sym typeface="Helvetica Neue"/>
              </a:rPr>
              <a:t>What is the distance between squirrel 1 and its nearest neighbor?</a:t>
            </a:r>
            <a:endParaRPr sz="2200">
              <a:solidFill>
                <a:srgbClr val="FF0000"/>
              </a:solidFill>
              <a:latin typeface="Helvetica Neue"/>
              <a:ea typeface="Helvetica Neue"/>
              <a:cs typeface="Helvetica Neue"/>
              <a:sym typeface="Helvetica Neue"/>
            </a:endParaRPr>
          </a:p>
          <a:p>
            <a:pPr indent="0" lvl="0" marL="0" rtl="0" algn="l">
              <a:spcBef>
                <a:spcPts val="480"/>
              </a:spcBef>
              <a:spcAft>
                <a:spcPts val="0"/>
              </a:spcAft>
              <a:buNone/>
            </a:pPr>
            <a:r>
              <a:rPr lang="en" sz="2000">
                <a:solidFill>
                  <a:srgbClr val="FF0000"/>
                </a:solidFill>
                <a:latin typeface="Helvetica Neue"/>
                <a:ea typeface="Helvetica Neue"/>
                <a:cs typeface="Helvetica Neue"/>
                <a:sym typeface="Helvetica Neue"/>
              </a:rPr>
              <a:t>sqrt[(1-1)^2 + (.35-.1)^2] = 0.25</a:t>
            </a:r>
            <a:endParaRPr sz="2000">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a:latin typeface="Helvetica Neue"/>
              <a:ea typeface="Helvetica Neue"/>
              <a:cs typeface="Helvetica Neue"/>
              <a:sym typeface="Helvetica Neue"/>
            </a:endParaRPr>
          </a:p>
        </p:txBody>
      </p:sp>
      <p:pic>
        <p:nvPicPr>
          <p:cNvPr id="471" name="Google Shape;471;p59"/>
          <p:cNvPicPr preferRelativeResize="0"/>
          <p:nvPr/>
        </p:nvPicPr>
        <p:blipFill>
          <a:blip r:embed="rId3">
            <a:alphaModFix/>
          </a:blip>
          <a:stretch>
            <a:fillRect/>
          </a:stretch>
        </p:blipFill>
        <p:spPr>
          <a:xfrm>
            <a:off x="4154125" y="296300"/>
            <a:ext cx="4678174" cy="2890700"/>
          </a:xfrm>
          <a:prstGeom prst="rect">
            <a:avLst/>
          </a:prstGeom>
          <a:noFill/>
          <a:ln>
            <a:noFill/>
          </a:ln>
        </p:spPr>
      </p:pic>
      <p:sp>
        <p:nvSpPr>
          <p:cNvPr id="472" name="Google Shape;472;p59"/>
          <p:cNvSpPr txBox="1"/>
          <p:nvPr/>
        </p:nvSpPr>
        <p:spPr>
          <a:xfrm>
            <a:off x="5094270" y="2094090"/>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1</a:t>
            </a:r>
            <a:endParaRPr sz="1800">
              <a:latin typeface="Source Code Pro"/>
              <a:ea typeface="Source Code Pro"/>
              <a:cs typeface="Source Code Pro"/>
              <a:sym typeface="Source Code Pro"/>
            </a:endParaRPr>
          </a:p>
        </p:txBody>
      </p:sp>
      <p:sp>
        <p:nvSpPr>
          <p:cNvPr id="473" name="Google Shape;473;p59"/>
          <p:cNvSpPr txBox="1"/>
          <p:nvPr/>
        </p:nvSpPr>
        <p:spPr>
          <a:xfrm>
            <a:off x="6212650" y="1305615"/>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2</a:t>
            </a:r>
            <a:endParaRPr sz="1800">
              <a:latin typeface="Source Code Pro"/>
              <a:ea typeface="Source Code Pro"/>
              <a:cs typeface="Source Code Pro"/>
              <a:sym typeface="Source Code Pro"/>
            </a:endParaRPr>
          </a:p>
        </p:txBody>
      </p:sp>
      <p:sp>
        <p:nvSpPr>
          <p:cNvPr id="474" name="Google Shape;474;p59"/>
          <p:cNvSpPr/>
          <p:nvPr/>
        </p:nvSpPr>
        <p:spPr>
          <a:xfrm>
            <a:off x="5682930" y="1429205"/>
            <a:ext cx="250800" cy="23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9"/>
          <p:cNvSpPr txBox="1"/>
          <p:nvPr/>
        </p:nvSpPr>
        <p:spPr>
          <a:xfrm>
            <a:off x="287250" y="3059425"/>
            <a:ext cx="8569500" cy="8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Helvetica Neue"/>
                <a:ea typeface="Helvetica Neue"/>
                <a:cs typeface="Helvetica Neue"/>
                <a:sym typeface="Helvetica Neue"/>
              </a:rPr>
              <a:t>Classify squirrel 2 using just the “Clean Fur” feature, then using both features.</a:t>
            </a:r>
            <a:endParaRPr sz="10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sp>
        <p:nvSpPr>
          <p:cNvPr id="476" name="Google Shape;476;p59"/>
          <p:cNvSpPr/>
          <p:nvPr/>
        </p:nvSpPr>
        <p:spPr>
          <a:xfrm>
            <a:off x="6260005" y="1880835"/>
            <a:ext cx="250800" cy="23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9"/>
          <p:cNvSpPr txBox="1"/>
          <p:nvPr/>
        </p:nvSpPr>
        <p:spPr>
          <a:xfrm>
            <a:off x="7205975" y="132075"/>
            <a:ext cx="1421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swald"/>
                <a:ea typeface="Oswald"/>
                <a:cs typeface="Oswald"/>
                <a:sym typeface="Oswald"/>
              </a:rPr>
              <a:t>(Spring 2017 Final)</a:t>
            </a:r>
            <a:endParaRPr>
              <a:solidFill>
                <a:schemeClr val="dk2"/>
              </a:solidFill>
              <a:latin typeface="Oswald"/>
              <a:ea typeface="Oswald"/>
              <a:cs typeface="Oswald"/>
              <a:sym typeface="Oswald"/>
            </a:endParaRPr>
          </a:p>
        </p:txBody>
      </p:sp>
      <p:sp>
        <p:nvSpPr>
          <p:cNvPr id="478" name="Google Shape;478;p59"/>
          <p:cNvSpPr txBox="1"/>
          <p:nvPr/>
        </p:nvSpPr>
        <p:spPr>
          <a:xfrm>
            <a:off x="354750" y="3851200"/>
            <a:ext cx="3561600" cy="10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F0000"/>
                </a:solidFill>
                <a:latin typeface="Helvetica Neue"/>
                <a:ea typeface="Helvetica Neue"/>
                <a:cs typeface="Helvetica Neue"/>
                <a:sym typeface="Helvetica Neue"/>
              </a:rPr>
              <a:t>Clean fur</a:t>
            </a:r>
            <a:r>
              <a:rPr lang="en" sz="1800">
                <a:solidFill>
                  <a:srgbClr val="FF0000"/>
                </a:solidFill>
                <a:latin typeface="Helvetica Neue"/>
                <a:ea typeface="Helvetica Neue"/>
                <a:cs typeface="Helvetica Neue"/>
                <a:sym typeface="Helvetica Neue"/>
              </a:rPr>
              <a:t>: we only care about the vertical distance, so the NN is circled above, and it is a </a:t>
            </a:r>
            <a:r>
              <a:rPr b="1" lang="en" sz="1800">
                <a:solidFill>
                  <a:srgbClr val="FF0000"/>
                </a:solidFill>
                <a:latin typeface="Helvetica Neue"/>
                <a:ea typeface="Helvetica Neue"/>
                <a:cs typeface="Helvetica Neue"/>
                <a:sym typeface="Helvetica Neue"/>
              </a:rPr>
              <a:t>pet</a:t>
            </a:r>
            <a:endParaRPr b="1" sz="1800">
              <a:solidFill>
                <a:srgbClr val="FF0000"/>
              </a:solidFill>
              <a:latin typeface="Helvetica Neue"/>
              <a:ea typeface="Helvetica Neue"/>
              <a:cs typeface="Helvetica Neue"/>
              <a:sym typeface="Helvetica Neue"/>
            </a:endParaRPr>
          </a:p>
        </p:txBody>
      </p:sp>
      <p:sp>
        <p:nvSpPr>
          <p:cNvPr id="479" name="Google Shape;479;p59"/>
          <p:cNvSpPr txBox="1"/>
          <p:nvPr/>
        </p:nvSpPr>
        <p:spPr>
          <a:xfrm>
            <a:off x="4284875" y="3851200"/>
            <a:ext cx="3973800" cy="17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F0000"/>
                </a:solidFill>
                <a:latin typeface="Helvetica Neue"/>
                <a:ea typeface="Helvetica Neue"/>
                <a:cs typeface="Helvetica Neue"/>
                <a:sym typeface="Helvetica Neue"/>
              </a:rPr>
              <a:t>Both</a:t>
            </a:r>
            <a:r>
              <a:rPr lang="en" sz="1800">
                <a:solidFill>
                  <a:srgbClr val="FF0000"/>
                </a:solidFill>
                <a:latin typeface="Helvetica Neue"/>
                <a:ea typeface="Helvetica Neue"/>
                <a:cs typeface="Helvetica Neue"/>
                <a:sym typeface="Helvetica Neue"/>
              </a:rPr>
              <a:t>: the horizontal distance is much bigger than the vertical, so the NN is boxed above, and it is </a:t>
            </a:r>
            <a:r>
              <a:rPr b="1" lang="en" sz="1800">
                <a:solidFill>
                  <a:srgbClr val="FF0000"/>
                </a:solidFill>
                <a:latin typeface="Helvetica Neue"/>
                <a:ea typeface="Helvetica Neue"/>
                <a:cs typeface="Helvetica Neue"/>
                <a:sym typeface="Helvetica Neue"/>
              </a:rPr>
              <a:t>wild</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FF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0"/>
          <p:cNvSpPr txBox="1"/>
          <p:nvPr>
            <p:ph type="title"/>
          </p:nvPr>
        </p:nvSpPr>
        <p:spPr>
          <a:xfrm>
            <a:off x="457200" y="205975"/>
            <a:ext cx="33567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Squirrels</a:t>
            </a:r>
            <a:endParaRPr/>
          </a:p>
        </p:txBody>
      </p:sp>
      <p:pic>
        <p:nvPicPr>
          <p:cNvPr id="485" name="Google Shape;485;p60"/>
          <p:cNvPicPr preferRelativeResize="0"/>
          <p:nvPr/>
        </p:nvPicPr>
        <p:blipFill>
          <a:blip r:embed="rId3">
            <a:alphaModFix/>
          </a:blip>
          <a:stretch>
            <a:fillRect/>
          </a:stretch>
        </p:blipFill>
        <p:spPr>
          <a:xfrm>
            <a:off x="4154125" y="296300"/>
            <a:ext cx="4678174" cy="2890700"/>
          </a:xfrm>
          <a:prstGeom prst="rect">
            <a:avLst/>
          </a:prstGeom>
          <a:noFill/>
          <a:ln>
            <a:noFill/>
          </a:ln>
        </p:spPr>
      </p:pic>
      <p:sp>
        <p:nvSpPr>
          <p:cNvPr id="486" name="Google Shape;486;p60"/>
          <p:cNvSpPr txBox="1"/>
          <p:nvPr/>
        </p:nvSpPr>
        <p:spPr>
          <a:xfrm>
            <a:off x="5094270" y="2094090"/>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1</a:t>
            </a:r>
            <a:endParaRPr sz="1800">
              <a:latin typeface="Source Code Pro"/>
              <a:ea typeface="Source Code Pro"/>
              <a:cs typeface="Source Code Pro"/>
              <a:sym typeface="Source Code Pro"/>
            </a:endParaRPr>
          </a:p>
        </p:txBody>
      </p:sp>
      <p:sp>
        <p:nvSpPr>
          <p:cNvPr id="487" name="Google Shape;487;p60"/>
          <p:cNvSpPr txBox="1"/>
          <p:nvPr/>
        </p:nvSpPr>
        <p:spPr>
          <a:xfrm>
            <a:off x="6212650" y="1305615"/>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2</a:t>
            </a:r>
            <a:endParaRPr sz="1800">
              <a:latin typeface="Source Code Pro"/>
              <a:ea typeface="Source Code Pro"/>
              <a:cs typeface="Source Code Pro"/>
              <a:sym typeface="Source Code Pro"/>
            </a:endParaRPr>
          </a:p>
        </p:txBody>
      </p:sp>
      <p:sp>
        <p:nvSpPr>
          <p:cNvPr id="488" name="Google Shape;488;p60"/>
          <p:cNvSpPr txBox="1"/>
          <p:nvPr/>
        </p:nvSpPr>
        <p:spPr>
          <a:xfrm>
            <a:off x="7205975" y="132075"/>
            <a:ext cx="1421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swald"/>
                <a:ea typeface="Oswald"/>
                <a:cs typeface="Oswald"/>
                <a:sym typeface="Oswald"/>
              </a:rPr>
              <a:t>(Spring 2017 Final)</a:t>
            </a:r>
            <a:endParaRPr>
              <a:solidFill>
                <a:schemeClr val="dk2"/>
              </a:solidFill>
              <a:latin typeface="Oswald"/>
              <a:ea typeface="Oswald"/>
              <a:cs typeface="Oswald"/>
              <a:sym typeface="Oswald"/>
            </a:endParaRPr>
          </a:p>
        </p:txBody>
      </p:sp>
      <p:sp>
        <p:nvSpPr>
          <p:cNvPr id="489" name="Google Shape;489;p60"/>
          <p:cNvSpPr txBox="1"/>
          <p:nvPr>
            <p:ph idx="1" type="body"/>
          </p:nvPr>
        </p:nvSpPr>
        <p:spPr>
          <a:xfrm>
            <a:off x="396150" y="1423600"/>
            <a:ext cx="3910500" cy="2560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000">
                <a:latin typeface="Helvetica Neue"/>
                <a:ea typeface="Helvetica Neue"/>
                <a:cs typeface="Helvetica Neue"/>
                <a:sym typeface="Helvetica Neue"/>
              </a:rPr>
              <a:t>Say that we got a new set of all-wild squirrels. For what value(s) of </a:t>
            </a:r>
            <a:r>
              <a:rPr i="1" lang="en" sz="2000">
                <a:latin typeface="Helvetica Neue"/>
                <a:ea typeface="Helvetica Neue"/>
                <a:cs typeface="Helvetica Neue"/>
                <a:sym typeface="Helvetica Neue"/>
              </a:rPr>
              <a:t>k</a:t>
            </a:r>
            <a:r>
              <a:rPr lang="en" sz="2000">
                <a:latin typeface="Helvetica Neue"/>
                <a:ea typeface="Helvetica Neue"/>
                <a:cs typeface="Helvetica Neue"/>
                <a:sym typeface="Helvetica Neue"/>
              </a:rPr>
              <a:t> can we classify </a:t>
            </a:r>
            <a:r>
              <a:rPr b="1" lang="en" sz="2000">
                <a:latin typeface="Helvetica Neue"/>
                <a:ea typeface="Helvetica Neue"/>
                <a:cs typeface="Helvetica Neue"/>
                <a:sym typeface="Helvetica Neue"/>
              </a:rPr>
              <a:t>all</a:t>
            </a:r>
            <a:r>
              <a:rPr lang="en" sz="2000">
                <a:latin typeface="Helvetica Neue"/>
                <a:ea typeface="Helvetica Neue"/>
                <a:cs typeface="Helvetica Neue"/>
                <a:sym typeface="Helvetica Neue"/>
              </a:rPr>
              <a:t> of these squirrels with 100% accuracy?</a:t>
            </a:r>
            <a:endParaRPr sz="2000">
              <a:latin typeface="Helvetica Neue"/>
              <a:ea typeface="Helvetica Neue"/>
              <a:cs typeface="Helvetica Neue"/>
              <a:sym typeface="Helvetica Neue"/>
            </a:endParaRPr>
          </a:p>
          <a:p>
            <a:pPr indent="0" lvl="0" marL="0" rtl="0" algn="l">
              <a:spcBef>
                <a:spcPts val="480"/>
              </a:spcBef>
              <a:spcAft>
                <a:spcPts val="0"/>
              </a:spcAft>
              <a:buNone/>
            </a:pPr>
            <a:r>
              <a:rPr lang="en" sz="2000">
                <a:latin typeface="Helvetica Neue"/>
                <a:ea typeface="Helvetica Neue"/>
                <a:cs typeface="Helvetica Neue"/>
                <a:sym typeface="Helvetica Neue"/>
              </a:rPr>
              <a:t>(</a:t>
            </a:r>
            <a:r>
              <a:rPr i="1" lang="en" sz="2000">
                <a:latin typeface="Helvetica Neue"/>
                <a:ea typeface="Helvetica Neue"/>
                <a:cs typeface="Helvetica Neue"/>
                <a:sym typeface="Helvetica Neue"/>
              </a:rPr>
              <a:t>Hint: there are 12 squirrels, 4 pets and 8 wild</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457200" y="205975"/>
            <a:ext cx="3356700" cy="129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Squirrels</a:t>
            </a:r>
            <a:endParaRPr/>
          </a:p>
        </p:txBody>
      </p:sp>
      <p:sp>
        <p:nvSpPr>
          <p:cNvPr id="495" name="Google Shape;495;p61"/>
          <p:cNvSpPr txBox="1"/>
          <p:nvPr>
            <p:ph idx="1" type="body"/>
          </p:nvPr>
        </p:nvSpPr>
        <p:spPr>
          <a:xfrm>
            <a:off x="396150" y="1423600"/>
            <a:ext cx="3910500" cy="2560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000">
                <a:latin typeface="Helvetica Neue"/>
                <a:ea typeface="Helvetica Neue"/>
                <a:cs typeface="Helvetica Neue"/>
                <a:sym typeface="Helvetica Neue"/>
              </a:rPr>
              <a:t>Say that we got a new set of all-wild squirrels. For what value(s) of </a:t>
            </a:r>
            <a:r>
              <a:rPr i="1" lang="en" sz="2000">
                <a:latin typeface="Helvetica Neue"/>
                <a:ea typeface="Helvetica Neue"/>
                <a:cs typeface="Helvetica Neue"/>
                <a:sym typeface="Helvetica Neue"/>
              </a:rPr>
              <a:t>k</a:t>
            </a:r>
            <a:r>
              <a:rPr lang="en" sz="2000">
                <a:latin typeface="Helvetica Neue"/>
                <a:ea typeface="Helvetica Neue"/>
                <a:cs typeface="Helvetica Neue"/>
                <a:sym typeface="Helvetica Neue"/>
              </a:rPr>
              <a:t> can we classify </a:t>
            </a:r>
            <a:r>
              <a:rPr b="1" lang="en" sz="2000">
                <a:latin typeface="Helvetica Neue"/>
                <a:ea typeface="Helvetica Neue"/>
                <a:cs typeface="Helvetica Neue"/>
                <a:sym typeface="Helvetica Neue"/>
              </a:rPr>
              <a:t>all</a:t>
            </a:r>
            <a:r>
              <a:rPr lang="en" sz="2000">
                <a:latin typeface="Helvetica Neue"/>
                <a:ea typeface="Helvetica Neue"/>
                <a:cs typeface="Helvetica Neue"/>
                <a:sym typeface="Helvetica Neue"/>
              </a:rPr>
              <a:t> of these squirrels with 100% accuracy?</a:t>
            </a:r>
            <a:endParaRPr sz="2000">
              <a:latin typeface="Helvetica Neue"/>
              <a:ea typeface="Helvetica Neue"/>
              <a:cs typeface="Helvetica Neue"/>
              <a:sym typeface="Helvetica Neue"/>
            </a:endParaRPr>
          </a:p>
          <a:p>
            <a:pPr indent="0" lvl="0" marL="0" rtl="0" algn="l">
              <a:spcBef>
                <a:spcPts val="480"/>
              </a:spcBef>
              <a:spcAft>
                <a:spcPts val="0"/>
              </a:spcAft>
              <a:buNone/>
            </a:pPr>
            <a:r>
              <a:rPr lang="en" sz="2000">
                <a:latin typeface="Helvetica Neue"/>
                <a:ea typeface="Helvetica Neue"/>
                <a:cs typeface="Helvetica Neue"/>
                <a:sym typeface="Helvetica Neue"/>
              </a:rPr>
              <a:t>(</a:t>
            </a:r>
            <a:r>
              <a:rPr i="1" lang="en" sz="2000">
                <a:latin typeface="Helvetica Neue"/>
                <a:ea typeface="Helvetica Neue"/>
                <a:cs typeface="Helvetica Neue"/>
                <a:sym typeface="Helvetica Neue"/>
              </a:rPr>
              <a:t>Hint: there are 12 squirrels, 4 pets and 8 wild</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pic>
        <p:nvPicPr>
          <p:cNvPr id="496" name="Google Shape;496;p61"/>
          <p:cNvPicPr preferRelativeResize="0"/>
          <p:nvPr/>
        </p:nvPicPr>
        <p:blipFill>
          <a:blip r:embed="rId3">
            <a:alphaModFix/>
          </a:blip>
          <a:stretch>
            <a:fillRect/>
          </a:stretch>
        </p:blipFill>
        <p:spPr>
          <a:xfrm>
            <a:off x="4154125" y="296300"/>
            <a:ext cx="4678174" cy="2890700"/>
          </a:xfrm>
          <a:prstGeom prst="rect">
            <a:avLst/>
          </a:prstGeom>
          <a:noFill/>
          <a:ln>
            <a:noFill/>
          </a:ln>
        </p:spPr>
      </p:pic>
      <p:sp>
        <p:nvSpPr>
          <p:cNvPr id="497" name="Google Shape;497;p61"/>
          <p:cNvSpPr txBox="1"/>
          <p:nvPr/>
        </p:nvSpPr>
        <p:spPr>
          <a:xfrm>
            <a:off x="5094270" y="2094090"/>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1</a:t>
            </a:r>
            <a:endParaRPr sz="1800">
              <a:latin typeface="Source Code Pro"/>
              <a:ea typeface="Source Code Pro"/>
              <a:cs typeface="Source Code Pro"/>
              <a:sym typeface="Source Code Pro"/>
            </a:endParaRPr>
          </a:p>
        </p:txBody>
      </p:sp>
      <p:sp>
        <p:nvSpPr>
          <p:cNvPr id="498" name="Google Shape;498;p61"/>
          <p:cNvSpPr txBox="1"/>
          <p:nvPr/>
        </p:nvSpPr>
        <p:spPr>
          <a:xfrm>
            <a:off x="6212650" y="1305615"/>
            <a:ext cx="4767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2</a:t>
            </a:r>
            <a:endParaRPr sz="1800">
              <a:latin typeface="Source Code Pro"/>
              <a:ea typeface="Source Code Pro"/>
              <a:cs typeface="Source Code Pro"/>
              <a:sym typeface="Source Code Pro"/>
            </a:endParaRPr>
          </a:p>
        </p:txBody>
      </p:sp>
      <p:sp>
        <p:nvSpPr>
          <p:cNvPr id="499" name="Google Shape;499;p61"/>
          <p:cNvSpPr txBox="1"/>
          <p:nvPr/>
        </p:nvSpPr>
        <p:spPr>
          <a:xfrm>
            <a:off x="7205975" y="132075"/>
            <a:ext cx="1421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swald"/>
                <a:ea typeface="Oswald"/>
                <a:cs typeface="Oswald"/>
                <a:sym typeface="Oswald"/>
              </a:rPr>
              <a:t>(Spring 2017 Final)</a:t>
            </a:r>
            <a:endParaRPr>
              <a:solidFill>
                <a:schemeClr val="dk2"/>
              </a:solidFill>
              <a:latin typeface="Oswald"/>
              <a:ea typeface="Oswald"/>
              <a:cs typeface="Oswald"/>
              <a:sym typeface="Oswald"/>
            </a:endParaRPr>
          </a:p>
        </p:txBody>
      </p:sp>
      <p:sp>
        <p:nvSpPr>
          <p:cNvPr id="500" name="Google Shape;500;p61"/>
          <p:cNvSpPr txBox="1"/>
          <p:nvPr/>
        </p:nvSpPr>
        <p:spPr>
          <a:xfrm>
            <a:off x="347325" y="3845450"/>
            <a:ext cx="8280000" cy="8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Helvetica Neue"/>
                <a:ea typeface="Helvetica Neue"/>
                <a:cs typeface="Helvetica Neue"/>
                <a:sym typeface="Helvetica Neue"/>
              </a:rPr>
              <a:t>If we have a </a:t>
            </a:r>
            <a:r>
              <a:rPr i="1" lang="en" sz="1800">
                <a:solidFill>
                  <a:srgbClr val="FF0000"/>
                </a:solidFill>
                <a:latin typeface="Helvetica Neue"/>
                <a:ea typeface="Helvetica Neue"/>
                <a:cs typeface="Helvetica Neue"/>
                <a:sym typeface="Helvetica Neue"/>
              </a:rPr>
              <a:t>k </a:t>
            </a:r>
            <a:r>
              <a:rPr lang="en" sz="1800">
                <a:solidFill>
                  <a:srgbClr val="FF0000"/>
                </a:solidFill>
                <a:latin typeface="Helvetica Neue"/>
                <a:ea typeface="Helvetica Neue"/>
                <a:cs typeface="Helvetica Neue"/>
                <a:sym typeface="Helvetica Neue"/>
              </a:rPr>
              <a:t>between 9 and 12, we are always guaranteed a “wild” majority.</a:t>
            </a:r>
            <a:endParaRPr sz="1800">
              <a:solidFill>
                <a:srgbClr val="FF0000"/>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1219200" y="2233804"/>
            <a:ext cx="6705600" cy="6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Extra Problems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3"/>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511" name="Google Shape;511;p63"/>
          <p:cNvSpPr txBox="1"/>
          <p:nvPr>
            <p:ph idx="1" type="body"/>
          </p:nvPr>
        </p:nvSpPr>
        <p:spPr>
          <a:xfrm>
            <a:off x="457200" y="881875"/>
            <a:ext cx="8229600" cy="39057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Identify each as an observational study or an experiment. What might potential confounding factors be in the observational studies?	</a:t>
            </a:r>
            <a:endParaRPr/>
          </a:p>
          <a:p>
            <a:pPr indent="-381000" lvl="0" marL="457200" rtl="0" algn="l">
              <a:spcBef>
                <a:spcPts val="480"/>
              </a:spcBef>
              <a:spcAft>
                <a:spcPts val="0"/>
              </a:spcAft>
              <a:buSzPts val="2400"/>
              <a:buAutoNum type="arabicPeriod"/>
            </a:pPr>
            <a:r>
              <a:rPr lang="en"/>
              <a:t>Compare the math </a:t>
            </a:r>
            <a:r>
              <a:rPr lang="en"/>
              <a:t>final </a:t>
            </a:r>
            <a:r>
              <a:rPr lang="en"/>
              <a:t>grades of students who use graphing </a:t>
            </a:r>
            <a:r>
              <a:rPr lang="en"/>
              <a:t>calculators</a:t>
            </a:r>
            <a:r>
              <a:rPr lang="en"/>
              <a:t> vs. regular calculators on the exam</a:t>
            </a:r>
            <a:endParaRPr/>
          </a:p>
          <a:p>
            <a:pPr indent="-381000" lvl="0" marL="457200" rtl="0" algn="l">
              <a:spcBef>
                <a:spcPts val="0"/>
              </a:spcBef>
              <a:spcAft>
                <a:spcPts val="0"/>
              </a:spcAft>
              <a:buSzPts val="2400"/>
              <a:buAutoNum type="arabicPeriod"/>
            </a:pPr>
            <a:r>
              <a:rPr lang="en"/>
              <a:t>Determine if people who take vitamin C every day are less likely to get colds</a:t>
            </a:r>
            <a:endParaRPr/>
          </a:p>
          <a:p>
            <a:pPr indent="-381000" lvl="0" marL="457200" rtl="0" algn="l">
              <a:spcBef>
                <a:spcPts val="0"/>
              </a:spcBef>
              <a:spcAft>
                <a:spcPts val="0"/>
              </a:spcAft>
              <a:buSzPts val="2400"/>
              <a:buAutoNum type="arabicPeriod"/>
            </a:pPr>
            <a:r>
              <a:rPr lang="en"/>
              <a:t>Compare voter satisfaction between people randomly assigned to use a paper ballot vs. a </a:t>
            </a:r>
            <a:r>
              <a:rPr lang="en"/>
              <a:t>touch screen</a:t>
            </a:r>
            <a:r>
              <a:rPr lang="en"/>
              <a:t> </a:t>
            </a:r>
            <a:r>
              <a:rPr lang="en"/>
              <a:t>machine</a:t>
            </a:r>
            <a:r>
              <a:rPr lang="en"/>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517" name="Google Shape;517;p64"/>
          <p:cNvSpPr txBox="1"/>
          <p:nvPr>
            <p:ph idx="1" type="body"/>
          </p:nvPr>
        </p:nvSpPr>
        <p:spPr>
          <a:xfrm>
            <a:off x="457200" y="881875"/>
            <a:ext cx="8229600" cy="39057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AutoNum type="arabicPeriod"/>
            </a:pPr>
            <a:r>
              <a:rPr lang="en"/>
              <a:t>Compare the math final grades of students who use graphing calculators vs. regular calculators on the exam</a:t>
            </a:r>
            <a:r>
              <a:rPr lang="en"/>
              <a:t> </a:t>
            </a:r>
            <a:r>
              <a:rPr lang="en" sz="2000">
                <a:solidFill>
                  <a:srgbClr val="FF0000"/>
                </a:solidFill>
              </a:rPr>
              <a:t>OS: Students who can afford graphing calculators may be able to afford tutoring</a:t>
            </a:r>
            <a:endParaRPr sz="2000">
              <a:solidFill>
                <a:srgbClr val="FF0000"/>
              </a:solidFill>
            </a:endParaRPr>
          </a:p>
          <a:p>
            <a:pPr indent="-381000" lvl="0" marL="457200" rtl="0" algn="l">
              <a:spcBef>
                <a:spcPts val="0"/>
              </a:spcBef>
              <a:spcAft>
                <a:spcPts val="0"/>
              </a:spcAft>
              <a:buSzPts val="2400"/>
              <a:buAutoNum type="arabicPeriod"/>
            </a:pPr>
            <a:r>
              <a:rPr lang="en"/>
              <a:t>Determine if people who take vitamin C every day are less likely to get colds										</a:t>
            </a:r>
            <a:r>
              <a:rPr lang="en" sz="2000">
                <a:solidFill>
                  <a:srgbClr val="FF0000"/>
                </a:solidFill>
              </a:rPr>
              <a:t>OS: People who take vitamin C daily may be more health conscious overall</a:t>
            </a:r>
            <a:endParaRPr sz="2000">
              <a:solidFill>
                <a:srgbClr val="FF0000"/>
              </a:solidFill>
            </a:endParaRPr>
          </a:p>
          <a:p>
            <a:pPr indent="-381000" lvl="0" marL="457200" rtl="0" algn="l">
              <a:spcBef>
                <a:spcPts val="0"/>
              </a:spcBef>
              <a:spcAft>
                <a:spcPts val="0"/>
              </a:spcAft>
              <a:buSzPts val="2400"/>
              <a:buAutoNum type="arabicPeriod"/>
            </a:pPr>
            <a:r>
              <a:rPr lang="en"/>
              <a:t>Compare voter satisfaction between people randomly assigned to use a paper ballot vs. a touch screen machine	</a:t>
            </a:r>
            <a:r>
              <a:rPr lang="en" sz="2000">
                <a:solidFill>
                  <a:srgbClr val="FF0000"/>
                </a:solidFill>
              </a:rPr>
              <a:t>Randomized controlled experiment</a:t>
            </a:r>
            <a:endParaRPr sz="200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65"/>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Boundaries</a:t>
            </a:r>
            <a:endParaRPr/>
          </a:p>
        </p:txBody>
      </p:sp>
      <p:sp>
        <p:nvSpPr>
          <p:cNvPr id="523" name="Google Shape;523;p65"/>
          <p:cNvSpPr txBox="1"/>
          <p:nvPr>
            <p:ph idx="1" type="body"/>
          </p:nvPr>
        </p:nvSpPr>
        <p:spPr>
          <a:xfrm>
            <a:off x="457200" y="881875"/>
            <a:ext cx="8229600" cy="1468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1600"/>
              <a:t>A student is building a classifier to classify Berkeley students as residents of Northside or Southside. For each student has data on whether the student lives on Northside or Southside, the number of times the student went to La Val’s (on Northside) in the last 6 months, and the number of times the student went to Gypsy’s (on Southside) in the last 6 months. Draw a decision boundary for a 5 nearest neighbor classifier on the scatter plot below.</a:t>
            </a:r>
            <a:endParaRPr sz="1600"/>
          </a:p>
          <a:p>
            <a:pPr indent="0" lvl="0" marL="0" rtl="0" algn="l">
              <a:spcBef>
                <a:spcPts val="480"/>
              </a:spcBef>
              <a:spcAft>
                <a:spcPts val="0"/>
              </a:spcAft>
              <a:buNone/>
            </a:pPr>
            <a:r>
              <a:t/>
            </a:r>
            <a:endParaRPr/>
          </a:p>
        </p:txBody>
      </p:sp>
      <p:pic>
        <p:nvPicPr>
          <p:cNvPr id="524" name="Google Shape;524;p65"/>
          <p:cNvPicPr preferRelativeResize="0"/>
          <p:nvPr/>
        </p:nvPicPr>
        <p:blipFill rotWithShape="1">
          <a:blip r:embed="rId3">
            <a:alphaModFix/>
          </a:blip>
          <a:srcRect b="3081" l="6188" r="18521" t="9612"/>
          <a:stretch/>
        </p:blipFill>
        <p:spPr>
          <a:xfrm>
            <a:off x="2521700" y="2262600"/>
            <a:ext cx="3694100" cy="2467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6"/>
          <p:cNvSpPr txBox="1"/>
          <p:nvPr>
            <p:ph type="title"/>
          </p:nvPr>
        </p:nvSpPr>
        <p:spPr>
          <a:xfrm>
            <a:off x="457200" y="205978"/>
            <a:ext cx="6705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Boundaries</a:t>
            </a:r>
            <a:endParaRPr/>
          </a:p>
        </p:txBody>
      </p:sp>
      <p:sp>
        <p:nvSpPr>
          <p:cNvPr id="530" name="Google Shape;530;p66"/>
          <p:cNvSpPr txBox="1"/>
          <p:nvPr>
            <p:ph idx="1" type="body"/>
          </p:nvPr>
        </p:nvSpPr>
        <p:spPr>
          <a:xfrm>
            <a:off x="457200" y="881875"/>
            <a:ext cx="8229600" cy="1468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1600"/>
              <a:t>A student is building a classifier to classify Berkeley students as residents of Northside or Southside. For each student has data on whether the student lives on Northside or Southside, the number of times the student went to La Val’s (on Northside) in the last 6 months, and the number of times the student went to Gypsy’s (on Southside) in the last 6 months. Draw a decision boundary for a 5 nearest neighbor classifier on the scatter plot below.</a:t>
            </a:r>
            <a:endParaRPr sz="1600"/>
          </a:p>
          <a:p>
            <a:pPr indent="0" lvl="0" marL="0" rtl="0" algn="l">
              <a:spcBef>
                <a:spcPts val="480"/>
              </a:spcBef>
              <a:spcAft>
                <a:spcPts val="0"/>
              </a:spcAft>
              <a:buNone/>
            </a:pPr>
            <a:r>
              <a:t/>
            </a:r>
            <a:endParaRPr/>
          </a:p>
        </p:txBody>
      </p:sp>
      <p:pic>
        <p:nvPicPr>
          <p:cNvPr id="531" name="Google Shape;531;p66"/>
          <p:cNvPicPr preferRelativeResize="0"/>
          <p:nvPr/>
        </p:nvPicPr>
        <p:blipFill rotWithShape="1">
          <a:blip r:embed="rId3">
            <a:alphaModFix/>
          </a:blip>
          <a:srcRect b="0" l="0" r="0" t="3446"/>
          <a:stretch/>
        </p:blipFill>
        <p:spPr>
          <a:xfrm>
            <a:off x="2486312" y="2289050"/>
            <a:ext cx="3759188" cy="2428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4"/>
          <p:cNvSpPr txBox="1"/>
          <p:nvPr>
            <p:ph type="title"/>
          </p:nvPr>
        </p:nvSpPr>
        <p:spPr>
          <a:xfrm>
            <a:off x="457200" y="205975"/>
            <a:ext cx="76347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solidFill>
                <a:srgbClr val="FF0000"/>
              </a:solidFill>
            </a:endParaRPr>
          </a:p>
        </p:txBody>
      </p:sp>
      <p:sp>
        <p:nvSpPr>
          <p:cNvPr id="76" name="Google Shape;76;p14"/>
          <p:cNvSpPr txBox="1"/>
          <p:nvPr>
            <p:ph idx="1" type="body"/>
          </p:nvPr>
        </p:nvSpPr>
        <p:spPr>
          <a:xfrm>
            <a:off x="311700" y="881875"/>
            <a:ext cx="8520600" cy="37140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480"/>
              </a:spcBef>
              <a:spcAft>
                <a:spcPts val="0"/>
              </a:spcAft>
              <a:buSzPts val="2400"/>
              <a:buFont typeface="Helvetica Neue"/>
              <a:buChar char="●"/>
            </a:pPr>
            <a:r>
              <a:rPr lang="en">
                <a:latin typeface="Helvetica Neue"/>
                <a:ea typeface="Helvetica Neue"/>
                <a:cs typeface="Helvetica Neue"/>
                <a:sym typeface="Helvetica Neue"/>
              </a:rPr>
              <a:t>How could you confidently establish whether or not the chemical was </a:t>
            </a:r>
            <a:r>
              <a:rPr i="1" lang="en">
                <a:latin typeface="Helvetica Neue"/>
                <a:ea typeface="Helvetica Neue"/>
                <a:cs typeface="Helvetica Neue"/>
                <a:sym typeface="Helvetica Neue"/>
              </a:rPr>
              <a:t>causing</a:t>
            </a:r>
            <a:r>
              <a:rPr lang="en">
                <a:latin typeface="Helvetica Neue"/>
                <a:ea typeface="Helvetica Neue"/>
                <a:cs typeface="Helvetica Neue"/>
                <a:sym typeface="Helvetica Neue"/>
              </a:rPr>
              <a:t> the frogs to have six legs?</a:t>
            </a:r>
            <a:endParaRPr>
              <a:solidFill>
                <a:srgbClr val="FF0000"/>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rgbClr val="FF0000"/>
              </a:buClr>
              <a:buSzPts val="2400"/>
              <a:buFont typeface="Helvetica Neue"/>
              <a:buChar char="●"/>
            </a:pPr>
            <a:r>
              <a:rPr lang="en">
                <a:solidFill>
                  <a:srgbClr val="FF0000"/>
                </a:solidFill>
                <a:latin typeface="Helvetica Neue"/>
                <a:ea typeface="Helvetica Neue"/>
                <a:cs typeface="Helvetica Neue"/>
                <a:sym typeface="Helvetica Neue"/>
              </a:rPr>
              <a:t>Perform a RCT (Randomized Control Trial)</a:t>
            </a:r>
            <a:endParaRPr>
              <a:solidFill>
                <a:srgbClr val="FF0000"/>
              </a:solidFill>
              <a:latin typeface="Helvetica Neue"/>
              <a:ea typeface="Helvetica Neue"/>
              <a:cs typeface="Helvetica Neue"/>
              <a:sym typeface="Helvetica Neue"/>
            </a:endParaRPr>
          </a:p>
          <a:p>
            <a:pPr indent="-285750" lvl="1" marL="742950" rtl="0" algn="l">
              <a:lnSpc>
                <a:spcPct val="150000"/>
              </a:lnSpc>
              <a:spcBef>
                <a:spcPts val="0"/>
              </a:spcBef>
              <a:spcAft>
                <a:spcPts val="0"/>
              </a:spcAft>
              <a:buClr>
                <a:srgbClr val="FF0000"/>
              </a:buClr>
              <a:buSzPts val="2400"/>
              <a:buFont typeface="Helvetica Neue"/>
              <a:buChar char="○"/>
            </a:pPr>
            <a:r>
              <a:rPr lang="en">
                <a:solidFill>
                  <a:srgbClr val="FF0000"/>
                </a:solidFill>
                <a:latin typeface="Helvetica Neue"/>
                <a:ea typeface="Helvetica Neue"/>
                <a:cs typeface="Helvetica Neue"/>
                <a:sym typeface="Helvetica Neue"/>
              </a:rPr>
              <a:t>Raise frogs in controlled environments to eliminate confounding factors</a:t>
            </a:r>
            <a:endParaRPr>
              <a:solidFill>
                <a:srgbClr val="FF0000"/>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rgbClr val="FF0000"/>
              </a:buClr>
              <a:buSzPts val="1800"/>
              <a:buFont typeface="Helvetica Neue"/>
              <a:buChar char="○"/>
            </a:pPr>
            <a:r>
              <a:rPr lang="en" sz="1800">
                <a:solidFill>
                  <a:srgbClr val="FF0000"/>
                </a:solidFill>
                <a:latin typeface="Helvetica Neue"/>
                <a:ea typeface="Helvetica Neue"/>
                <a:cs typeface="Helvetica Neue"/>
                <a:sym typeface="Helvetica Neue"/>
              </a:rPr>
              <a:t>Everything is the same except for the presence/absence of Chemical X</a:t>
            </a:r>
            <a:endParaRPr>
              <a:solidFill>
                <a:srgbClr val="FF0000"/>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rgbClr val="FF0000"/>
              </a:buClr>
              <a:buSzPts val="1800"/>
              <a:buFont typeface="Helvetica Neue"/>
              <a:buChar char="○"/>
            </a:pPr>
            <a:r>
              <a:rPr lang="en" sz="1800">
                <a:solidFill>
                  <a:srgbClr val="FF0000"/>
                </a:solidFill>
                <a:latin typeface="Helvetica Neue"/>
                <a:ea typeface="Helvetica Neue"/>
                <a:cs typeface="Helvetica Neue"/>
                <a:sym typeface="Helvetica Neue"/>
              </a:rPr>
              <a:t>Only difference is Chemical X, so we can claim that Chemical X causes any differences we see</a:t>
            </a:r>
            <a:endParaRPr sz="1800">
              <a:solidFill>
                <a:srgbClr val="FF0000"/>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457200" y="205975"/>
            <a:ext cx="81261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82" name="Google Shape;82;p15"/>
          <p:cNvSpPr txBox="1"/>
          <p:nvPr>
            <p:ph idx="1" type="body"/>
          </p:nvPr>
        </p:nvSpPr>
        <p:spPr>
          <a:xfrm>
            <a:off x="457200" y="881875"/>
            <a:ext cx="8229600" cy="36231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
                <a:latin typeface="Helvetica Neue"/>
                <a:ea typeface="Helvetica Neue"/>
                <a:cs typeface="Helvetica Neue"/>
                <a:sym typeface="Helvetica Neue"/>
              </a:rPr>
              <a:t>Although a </a:t>
            </a:r>
            <a:r>
              <a:rPr lang="en">
                <a:solidFill>
                  <a:schemeClr val="dk1"/>
                </a:solidFill>
                <a:latin typeface="Helvetica Neue"/>
                <a:ea typeface="Helvetica Neue"/>
                <a:cs typeface="Helvetica Neue"/>
                <a:sym typeface="Helvetica Neue"/>
              </a:rPr>
              <a:t>randomized controlled trial</a:t>
            </a:r>
            <a:r>
              <a:rPr lang="en">
                <a:latin typeface="Helvetica Neue"/>
                <a:ea typeface="Helvetica Neue"/>
                <a:cs typeface="Helvetica Neue"/>
                <a:sym typeface="Helvetica Neue"/>
              </a:rPr>
              <a:t> (the experiment setup which we just described</a:t>
            </a:r>
            <a:r>
              <a:rPr lang="en">
                <a:latin typeface="Helvetica Neue"/>
                <a:ea typeface="Helvetica Neue"/>
                <a:cs typeface="Helvetica Neue"/>
                <a:sym typeface="Helvetica Neue"/>
              </a:rPr>
              <a:t>)</a:t>
            </a:r>
            <a:r>
              <a:rPr lang="en">
                <a:latin typeface="Helvetica Neue"/>
                <a:ea typeface="Helvetica Neue"/>
                <a:cs typeface="Helvetica Neue"/>
                <a:sym typeface="Helvetica Neue"/>
              </a:rPr>
              <a:t> would be ideal, sometimes they aren’t possible. For example, you might not have access to Chemical X, or decide that treating frogs with a known pollutant is unethical.</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57200" y="205975"/>
            <a:ext cx="85206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88" name="Google Shape;88;p16"/>
          <p:cNvSpPr txBox="1"/>
          <p:nvPr>
            <p:ph idx="1" type="body"/>
          </p:nvPr>
        </p:nvSpPr>
        <p:spPr>
          <a:xfrm>
            <a:off x="311700" y="1021800"/>
            <a:ext cx="8520600" cy="3675300"/>
          </a:xfrm>
          <a:prstGeom prst="rect">
            <a:avLst/>
          </a:prstGeom>
          <a:ln>
            <a:noFill/>
          </a:ln>
        </p:spPr>
        <p:txBody>
          <a:bodyPr anchorCtr="0" anchor="t" bIns="91425" lIns="91425" spcFirstLastPara="1" rIns="91425" wrap="square" tIns="91425">
            <a:noAutofit/>
          </a:bodyPr>
          <a:lstStyle/>
          <a:p>
            <a:pPr indent="-381000" lvl="0" marL="457200" rtl="0" algn="l">
              <a:lnSpc>
                <a:spcPct val="115000"/>
              </a:lnSpc>
              <a:spcBef>
                <a:spcPts val="480"/>
              </a:spcBef>
              <a:spcAft>
                <a:spcPts val="0"/>
              </a:spcAft>
              <a:buSzPts val="2400"/>
              <a:buFont typeface="Helvetica Neue"/>
              <a:buChar char="●"/>
            </a:pPr>
            <a:r>
              <a:rPr lang="en">
                <a:latin typeface="Helvetica Neue"/>
                <a:ea typeface="Helvetica Neue"/>
                <a:cs typeface="Helvetica Neue"/>
                <a:sym typeface="Helvetica Neue"/>
              </a:rPr>
              <a:t>Suppose we find out Chemical X </a:t>
            </a:r>
            <a:r>
              <a:rPr b="1" lang="en">
                <a:latin typeface="Helvetica Neue"/>
                <a:ea typeface="Helvetica Neue"/>
                <a:cs typeface="Helvetica Neue"/>
                <a:sym typeface="Helvetica Neue"/>
              </a:rPr>
              <a:t>causes</a:t>
            </a:r>
            <a:r>
              <a:rPr lang="en">
                <a:latin typeface="Helvetica Neue"/>
                <a:ea typeface="Helvetica Neue"/>
                <a:cs typeface="Helvetica Neue"/>
                <a:sym typeface="Helvetica Neue"/>
              </a:rPr>
              <a:t> six-legged frogs, but we can’t directly measure the level of Chemical X in ponds. :(</a:t>
            </a:r>
            <a:endParaRPr>
              <a:latin typeface="Helvetica Neue"/>
              <a:ea typeface="Helvetica Neue"/>
              <a:cs typeface="Helvetica Neue"/>
              <a:sym typeface="Helvetica Neue"/>
            </a:endParaRPr>
          </a:p>
          <a:p>
            <a:pPr indent="-381000" lvl="0" marL="457200" rtl="0" algn="l">
              <a:lnSpc>
                <a:spcPct val="115000"/>
              </a:lnSpc>
              <a:spcBef>
                <a:spcPts val="0"/>
              </a:spcBef>
              <a:spcAft>
                <a:spcPts val="0"/>
              </a:spcAft>
              <a:buSzPts val="2400"/>
              <a:buFont typeface="Helvetica Neue"/>
              <a:buChar char="●"/>
            </a:pPr>
            <a:r>
              <a:rPr lang="en">
                <a:latin typeface="Helvetica Neue"/>
                <a:ea typeface="Helvetica Neue"/>
                <a:cs typeface="Helvetica Neue"/>
                <a:sym typeface="Helvetica Neue"/>
              </a:rPr>
              <a:t>The factory claims to safely dispose of all of the Chemical X that it produces, so the ponds downstream of the factory should not have any more Chemical X than the ponds upstream. Propose a null and alternative hypotheses to test this claim.</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
                                        <p:tgtEl>
                                          <p:spTgt spid="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457200" y="205975"/>
            <a:ext cx="8228400" cy="67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Practice Problem - Experiments</a:t>
            </a:r>
            <a:endParaRPr/>
          </a:p>
        </p:txBody>
      </p:sp>
      <p:sp>
        <p:nvSpPr>
          <p:cNvPr id="94" name="Google Shape;94;p17"/>
          <p:cNvSpPr txBox="1"/>
          <p:nvPr>
            <p:ph idx="1" type="body"/>
          </p:nvPr>
        </p:nvSpPr>
        <p:spPr>
          <a:xfrm>
            <a:off x="311100" y="745275"/>
            <a:ext cx="8520600" cy="4229100"/>
          </a:xfrm>
          <a:prstGeom prst="rect">
            <a:avLst/>
          </a:prstGeom>
          <a:ln>
            <a:noFill/>
          </a:ln>
        </p:spPr>
        <p:txBody>
          <a:bodyPr anchorCtr="0" anchor="t" bIns="91425" lIns="91425" spcFirstLastPara="1" rIns="91425" wrap="square" tIns="91425">
            <a:noAutofit/>
          </a:bodyPr>
          <a:lstStyle/>
          <a:p>
            <a:pPr indent="-381000" lvl="0" marL="457200" rtl="0" algn="l">
              <a:spcBef>
                <a:spcPts val="480"/>
              </a:spcBef>
              <a:spcAft>
                <a:spcPts val="0"/>
              </a:spcAft>
              <a:buSzPts val="2400"/>
              <a:buFont typeface="Helvetica Neue"/>
              <a:buChar char="●"/>
            </a:pPr>
            <a:r>
              <a:rPr lang="en">
                <a:latin typeface="Helvetica Neue"/>
                <a:ea typeface="Helvetica Neue"/>
                <a:cs typeface="Helvetica Neue"/>
                <a:sym typeface="Helvetica Neue"/>
              </a:rPr>
              <a:t>The factory claims to safely dispose of all of the Chemical X that it produces, and so the ponds downstream of the factory do not have any more Chemical X than the ponds upstream. </a:t>
            </a:r>
            <a:r>
              <a:rPr lang="en">
                <a:latin typeface="Helvetica Neue"/>
                <a:ea typeface="Helvetica Neue"/>
                <a:cs typeface="Helvetica Neue"/>
                <a:sym typeface="Helvetica Neue"/>
              </a:rPr>
              <a:t>Propose a</a:t>
            </a:r>
            <a:r>
              <a:rPr lang="en">
                <a:latin typeface="Helvetica Neue"/>
                <a:ea typeface="Helvetica Neue"/>
                <a:cs typeface="Helvetica Neue"/>
                <a:sym typeface="Helvetica Neue"/>
              </a:rPr>
              <a:t> null and alternative hypotheses to test this claim.</a:t>
            </a:r>
            <a:endParaRPr>
              <a:latin typeface="Helvetica Neue"/>
              <a:ea typeface="Helvetica Neue"/>
              <a:cs typeface="Helvetica Neue"/>
              <a:sym typeface="Helvetica Neue"/>
            </a:endParaRPr>
          </a:p>
          <a:p>
            <a:pPr indent="-374650" lvl="0" marL="457200" rtl="0" algn="l">
              <a:spcBef>
                <a:spcPts val="0"/>
              </a:spcBef>
              <a:spcAft>
                <a:spcPts val="0"/>
              </a:spcAft>
              <a:buClr>
                <a:srgbClr val="FF0000"/>
              </a:buClr>
              <a:buSzPts val="2300"/>
              <a:buFont typeface="Helvetica Neue"/>
              <a:buChar char="●"/>
            </a:pPr>
            <a:r>
              <a:rPr lang="en" sz="2300" u="sng">
                <a:solidFill>
                  <a:srgbClr val="FF0000"/>
                </a:solidFill>
                <a:latin typeface="Helvetica Neue"/>
                <a:ea typeface="Helvetica Neue"/>
                <a:cs typeface="Helvetica Neue"/>
                <a:sym typeface="Helvetica Neue"/>
              </a:rPr>
              <a:t>Null hypothesis</a:t>
            </a:r>
            <a:r>
              <a:rPr lang="en" sz="2300">
                <a:solidFill>
                  <a:srgbClr val="FF0000"/>
                </a:solidFill>
                <a:latin typeface="Helvetica Neue"/>
                <a:ea typeface="Helvetica Neue"/>
                <a:cs typeface="Helvetica Neue"/>
                <a:sym typeface="Helvetica Neue"/>
              </a:rPr>
              <a:t>: the proportion of six-legged frogs in ponds downstream of the factory is </a:t>
            </a:r>
            <a:r>
              <a:rPr b="1" i="1" lang="en" sz="2300">
                <a:solidFill>
                  <a:srgbClr val="FF0000"/>
                </a:solidFill>
                <a:latin typeface="Helvetica Neue"/>
                <a:ea typeface="Helvetica Neue"/>
                <a:cs typeface="Helvetica Neue"/>
                <a:sym typeface="Helvetica Neue"/>
              </a:rPr>
              <a:t>no different</a:t>
            </a:r>
            <a:r>
              <a:rPr lang="en" sz="2300">
                <a:solidFill>
                  <a:srgbClr val="FF0000"/>
                </a:solidFill>
                <a:latin typeface="Helvetica Neue"/>
                <a:ea typeface="Helvetica Neue"/>
                <a:cs typeface="Helvetica Neue"/>
                <a:sym typeface="Helvetica Neue"/>
              </a:rPr>
              <a:t> from the proportion in ponds upstream.</a:t>
            </a:r>
            <a:endParaRPr sz="2300">
              <a:solidFill>
                <a:srgbClr val="FF0000"/>
              </a:solidFill>
              <a:latin typeface="Helvetica Neue"/>
              <a:ea typeface="Helvetica Neue"/>
              <a:cs typeface="Helvetica Neue"/>
              <a:sym typeface="Helvetica Neue"/>
            </a:endParaRPr>
          </a:p>
          <a:p>
            <a:pPr indent="-374650" lvl="0" marL="457200" rtl="0" algn="l">
              <a:spcBef>
                <a:spcPts val="0"/>
              </a:spcBef>
              <a:spcAft>
                <a:spcPts val="0"/>
              </a:spcAft>
              <a:buClr>
                <a:srgbClr val="FF0000"/>
              </a:buClr>
              <a:buSzPts val="2300"/>
              <a:buFont typeface="Helvetica Neue"/>
              <a:buChar char="●"/>
            </a:pPr>
            <a:r>
              <a:rPr lang="en" sz="2300" u="sng">
                <a:solidFill>
                  <a:srgbClr val="FF0000"/>
                </a:solidFill>
                <a:latin typeface="Helvetica Neue"/>
                <a:ea typeface="Helvetica Neue"/>
                <a:cs typeface="Helvetica Neue"/>
                <a:sym typeface="Helvetica Neue"/>
              </a:rPr>
              <a:t>Alternative hypothesis</a:t>
            </a:r>
            <a:r>
              <a:rPr lang="en" sz="2300">
                <a:solidFill>
                  <a:srgbClr val="FF0000"/>
                </a:solidFill>
                <a:latin typeface="Helvetica Neue"/>
                <a:ea typeface="Helvetica Neue"/>
                <a:cs typeface="Helvetica Neue"/>
                <a:sym typeface="Helvetica Neue"/>
              </a:rPr>
              <a:t>: the proportion of six-legged frogs </a:t>
            </a:r>
            <a:r>
              <a:rPr lang="en" sz="2300">
                <a:solidFill>
                  <a:srgbClr val="FF0000"/>
                </a:solidFill>
                <a:latin typeface="Helvetica Neue"/>
                <a:ea typeface="Helvetica Neue"/>
                <a:cs typeface="Helvetica Neue"/>
                <a:sym typeface="Helvetica Neue"/>
              </a:rPr>
              <a:t>in ponds downstream of the factory is </a:t>
            </a:r>
            <a:r>
              <a:rPr b="1" i="1" lang="en" sz="2300">
                <a:solidFill>
                  <a:srgbClr val="FF0000"/>
                </a:solidFill>
                <a:latin typeface="Helvetica Neue"/>
                <a:ea typeface="Helvetica Neue"/>
                <a:cs typeface="Helvetica Neue"/>
                <a:sym typeface="Helvetica Neue"/>
              </a:rPr>
              <a:t>greater than</a:t>
            </a:r>
            <a:r>
              <a:rPr lang="en" sz="2300">
                <a:solidFill>
                  <a:srgbClr val="FF0000"/>
                </a:solidFill>
                <a:latin typeface="Helvetica Neue"/>
                <a:ea typeface="Helvetica Neue"/>
                <a:cs typeface="Helvetica Neue"/>
                <a:sym typeface="Helvetica Neue"/>
              </a:rPr>
              <a:t> the proportion in ponds upstream.</a:t>
            </a:r>
            <a:endParaRPr sz="2300">
              <a:solidFill>
                <a:srgbClr val="FF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
                                        <p:tgtEl>
                                          <p:spTgt spid="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a:themeElements>
    <a:clrScheme name="Custom 430">
      <a:dk1>
        <a:srgbClr val="3B3B3B"/>
      </a:dk1>
      <a:lt1>
        <a:srgbClr val="FFFFFF"/>
      </a:lt1>
      <a:dk2>
        <a:srgbClr val="3369FC"/>
      </a:dk2>
      <a:lt2>
        <a:srgbClr val="CCCCCC"/>
      </a:lt2>
      <a:accent1>
        <a:srgbClr val="0056FB"/>
      </a:accent1>
      <a:accent2>
        <a:srgbClr val="F50017"/>
      </a:accent2>
      <a:accent3>
        <a:srgbClr val="FF8608"/>
      </a:accent3>
      <a:accent4>
        <a:srgbClr val="069924"/>
      </a:accent4>
      <a:accent5>
        <a:srgbClr val="60B4F6"/>
      </a:accent5>
      <a:accent6>
        <a:srgbClr val="F0C631"/>
      </a:accent6>
      <a:hlink>
        <a:srgbClr val="0056FB"/>
      </a:hlink>
      <a:folHlink>
        <a:srgbClr val="4142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